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105"/>
  </p:notesMasterIdLst>
  <p:handoutMasterIdLst>
    <p:handoutMasterId r:id="rId106"/>
  </p:handoutMasterIdLst>
  <p:sldIdLst>
    <p:sldId id="383" r:id="rId8"/>
    <p:sldId id="428" r:id="rId9"/>
    <p:sldId id="432" r:id="rId10"/>
    <p:sldId id="436" r:id="rId11"/>
    <p:sldId id="437" r:id="rId12"/>
    <p:sldId id="438" r:id="rId13"/>
    <p:sldId id="439" r:id="rId14"/>
    <p:sldId id="440" r:id="rId15"/>
    <p:sldId id="441" r:id="rId16"/>
    <p:sldId id="442" r:id="rId17"/>
    <p:sldId id="443" r:id="rId18"/>
    <p:sldId id="444" r:id="rId19"/>
    <p:sldId id="445" r:id="rId20"/>
    <p:sldId id="446" r:id="rId21"/>
    <p:sldId id="447" r:id="rId22"/>
    <p:sldId id="480" r:id="rId23"/>
    <p:sldId id="481" r:id="rId24"/>
    <p:sldId id="482" r:id="rId25"/>
    <p:sldId id="483" r:id="rId26"/>
    <p:sldId id="484" r:id="rId27"/>
    <p:sldId id="485" r:id="rId28"/>
    <p:sldId id="486" r:id="rId29"/>
    <p:sldId id="487" r:id="rId30"/>
    <p:sldId id="488" r:id="rId31"/>
    <p:sldId id="489" r:id="rId32"/>
    <p:sldId id="490" r:id="rId33"/>
    <p:sldId id="491" r:id="rId34"/>
    <p:sldId id="492" r:id="rId35"/>
    <p:sldId id="493" r:id="rId36"/>
    <p:sldId id="494" r:id="rId37"/>
    <p:sldId id="495" r:id="rId38"/>
    <p:sldId id="496" r:id="rId39"/>
    <p:sldId id="497" r:id="rId40"/>
    <p:sldId id="498" r:id="rId41"/>
    <p:sldId id="499" r:id="rId42"/>
    <p:sldId id="500" r:id="rId43"/>
    <p:sldId id="448" r:id="rId44"/>
    <p:sldId id="449" r:id="rId45"/>
    <p:sldId id="450" r:id="rId46"/>
    <p:sldId id="451" r:id="rId47"/>
    <p:sldId id="452" r:id="rId48"/>
    <p:sldId id="453" r:id="rId49"/>
    <p:sldId id="509" r:id="rId50"/>
    <p:sldId id="510" r:id="rId51"/>
    <p:sldId id="511" r:id="rId52"/>
    <p:sldId id="512" r:id="rId53"/>
    <p:sldId id="462" r:id="rId54"/>
    <p:sldId id="463" r:id="rId55"/>
    <p:sldId id="464" r:id="rId56"/>
    <p:sldId id="465" r:id="rId57"/>
    <p:sldId id="466" r:id="rId58"/>
    <p:sldId id="467" r:id="rId59"/>
    <p:sldId id="468" r:id="rId60"/>
    <p:sldId id="469" r:id="rId61"/>
    <p:sldId id="470" r:id="rId62"/>
    <p:sldId id="471" r:id="rId63"/>
    <p:sldId id="472" r:id="rId64"/>
    <p:sldId id="473" r:id="rId65"/>
    <p:sldId id="474" r:id="rId66"/>
    <p:sldId id="475" r:id="rId67"/>
    <p:sldId id="476" r:id="rId68"/>
    <p:sldId id="477" r:id="rId69"/>
    <p:sldId id="478" r:id="rId70"/>
    <p:sldId id="479" r:id="rId71"/>
    <p:sldId id="515" r:id="rId72"/>
    <p:sldId id="523" r:id="rId73"/>
    <p:sldId id="524" r:id="rId74"/>
    <p:sldId id="525" r:id="rId75"/>
    <p:sldId id="526" r:id="rId76"/>
    <p:sldId id="527" r:id="rId77"/>
    <p:sldId id="528" r:id="rId78"/>
    <p:sldId id="529" r:id="rId79"/>
    <p:sldId id="530" r:id="rId80"/>
    <p:sldId id="531" r:id="rId81"/>
    <p:sldId id="532" r:id="rId82"/>
    <p:sldId id="533" r:id="rId83"/>
    <p:sldId id="534" r:id="rId84"/>
    <p:sldId id="535" r:id="rId85"/>
    <p:sldId id="536" r:id="rId86"/>
    <p:sldId id="537" r:id="rId87"/>
    <p:sldId id="538" r:id="rId88"/>
    <p:sldId id="513" r:id="rId89"/>
    <p:sldId id="514" r:id="rId90"/>
    <p:sldId id="516" r:id="rId91"/>
    <p:sldId id="517" r:id="rId92"/>
    <p:sldId id="518" r:id="rId93"/>
    <p:sldId id="519" r:id="rId94"/>
    <p:sldId id="520" r:id="rId95"/>
    <p:sldId id="521" r:id="rId96"/>
    <p:sldId id="539" r:id="rId97"/>
    <p:sldId id="540" r:id="rId98"/>
    <p:sldId id="541" r:id="rId99"/>
    <p:sldId id="542" r:id="rId100"/>
    <p:sldId id="543" r:id="rId101"/>
    <p:sldId id="544" r:id="rId102"/>
    <p:sldId id="545" r:id="rId103"/>
    <p:sldId id="413" r:id="rId104"/>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65" autoAdjust="0"/>
    <p:restoredTop sz="95226" autoAdjust="0"/>
  </p:normalViewPr>
  <p:slideViewPr>
    <p:cSldViewPr snapToObjects="1" showGuides="1">
      <p:cViewPr varScale="1">
        <p:scale>
          <a:sx n="106" d="100"/>
          <a:sy n="106" d="100"/>
        </p:scale>
        <p:origin x="114" y="312"/>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07" Type="http://schemas.openxmlformats.org/officeDocument/2006/relationships/presProps" Target="presProps.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viewProps" Target="view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theme" Target="theme/theme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5/26/2021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26-05-2021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2.xml"/><Relationship Id="rId7"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A4D69EF-8DAA-4CE8-AFA5-2ED274BDF5BF}"/>
              </a:ext>
            </a:extLst>
          </p:cNvPr>
          <p:cNvSpPr txBox="1"/>
          <p:nvPr userDrawn="1">
            <p:extLst>
              <p:ext uri="{1162E1C5-73C7-4A58-AE30-91384D911F3F}">
                <p184:classification xmlns:p184="http://schemas.microsoft.com/office/powerpoint/2018/4/main" xmlns=""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2"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
        <p:nvSpPr>
          <p:cNvPr id="4" name="TextBox 3">
            <a:extLst>
              <a:ext uri="{FF2B5EF4-FFF2-40B4-BE49-F238E27FC236}">
                <a16:creationId xmlns:a16="http://schemas.microsoft.com/office/drawing/2014/main" id="{8F91310D-CAC5-4BA7-BC1B-B2D5D065FA55}"/>
              </a:ext>
            </a:extLst>
          </p:cNvPr>
          <p:cNvSpPr txBox="1"/>
          <p:nvPr userDrawn="1">
            <p:extLst>
              <p:ext uri="{1162E1C5-73C7-4A58-AE30-91384D911F3F}">
                <p184:classification xmlns:p184="http://schemas.microsoft.com/office/powerpoint/2018/4/main" xmlns=""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5" name="TextBox 4">
            <a:extLst>
              <a:ext uri="{FF2B5EF4-FFF2-40B4-BE49-F238E27FC236}">
                <a16:creationId xmlns:a16="http://schemas.microsoft.com/office/drawing/2014/main" id="{831B5DD2-9027-4A04-9760-0E427FFBF24B}"/>
              </a:ext>
            </a:extLst>
          </p:cNvPr>
          <p:cNvSpPr txBox="1"/>
          <p:nvPr userDrawn="1">
            <p:extLst>
              <p:ext uri="{1162E1C5-73C7-4A58-AE30-91384D911F3F}">
                <p184:classification xmlns:p184="http://schemas.microsoft.com/office/powerpoint/2018/4/main" xmlns=""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D2C9A9C6-68E9-4E09-AADE-66E8258C5268}"/>
              </a:ext>
            </a:extLst>
          </p:cNvPr>
          <p:cNvSpPr txBox="1"/>
          <p:nvPr userDrawn="1">
            <p:extLst>
              <p:ext uri="{1162E1C5-73C7-4A58-AE30-91384D911F3F}">
                <p184:classification xmlns:p184="http://schemas.microsoft.com/office/powerpoint/2018/4/main" xmlns="" val="watermark"/>
              </p:ext>
            </p:extLst>
          </p:nvPr>
        </p:nvSpPr>
        <p:spPr>
          <a:xfrm rot="-1800000">
            <a:off x="5691188" y="3352800"/>
            <a:ext cx="654050" cy="152400"/>
          </a:xfrm>
          <a:prstGeom prst="rect">
            <a:avLst/>
          </a:prstGeom>
        </p:spPr>
        <p:txBody>
          <a:bodyPr horzOverflow="overflow" lIns="0" tIns="0" rIns="0" bIns="0">
            <a:spAutoFit/>
          </a:bodyPr>
          <a:lstStyle/>
          <a:p>
            <a:pPr algn="ctr"/>
            <a:r>
              <a:rPr lang="en-US" sz="1000">
                <a:solidFill>
                  <a:srgbClr val="0000FF"/>
                </a:solidFill>
                <a:latin typeface="Calibri" panose="020F0502020204030204" pitchFamily="34" charset="0"/>
                <a:cs typeface="Calibri" panose="020F0502020204030204" pitchFamily="34" charset="0"/>
              </a:rPr>
              <a:t>Confidential</a:t>
            </a:r>
          </a:p>
        </p:txBody>
      </p:sp>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java9s.com/topic/methods" TargetMode="Externa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5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dirty="0">
                <a:latin typeface="Century Gothic" panose="020B0502020202020204" pitchFamily="34" charset="0"/>
                <a:cs typeface="HelveticaNeueLT Std Thin"/>
              </a:rPr>
              <a:t>Spring</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 EXAMPLE</a:t>
            </a:r>
          </a:p>
        </p:txBody>
      </p:sp>
      <p:sp>
        <p:nvSpPr>
          <p:cNvPr id="3" name="Content Placeholder 2"/>
          <p:cNvSpPr>
            <a:spLocks noGrp="1"/>
          </p:cNvSpPr>
          <p:nvPr>
            <p:ph idx="1"/>
          </p:nvPr>
        </p:nvSpPr>
        <p:spPr>
          <a:xfrm>
            <a:off x="394063" y="1295400"/>
            <a:ext cx="10515600" cy="4666615"/>
          </a:xfrm>
        </p:spPr>
        <p:txBody>
          <a:bodyPr>
            <a:normAutofit fontScale="47500" lnSpcReduction="20000"/>
          </a:bodyPr>
          <a:lstStyle/>
          <a:p>
            <a:pPr marL="0" indent="0">
              <a:buNone/>
            </a:pPr>
            <a:r>
              <a:rPr lang="en-US" b="1" u="sng" dirty="0"/>
              <a:t>XML (filename: Beans.xml place it inside </a:t>
            </a:r>
            <a:r>
              <a:rPr lang="en-US" b="1" u="sng" dirty="0" err="1"/>
              <a:t>src</a:t>
            </a:r>
            <a:r>
              <a:rPr lang="en-US" b="1" u="sng" dirty="0"/>
              <a:t> folder)</a:t>
            </a:r>
          </a:p>
          <a:p>
            <a:pPr marL="0" indent="0">
              <a:buNone/>
            </a:pPr>
            <a:r>
              <a:rPr lang="en-US" dirty="0"/>
              <a:t>&lt;beans </a:t>
            </a:r>
            <a:r>
              <a:rPr lang="en-US" dirty="0" err="1"/>
              <a:t>xmlns</a:t>
            </a:r>
            <a:r>
              <a:rPr lang="en-US" dirty="0"/>
              <a:t> = "http://www.springframework.org/schema/beans"  </a:t>
            </a:r>
            <a:r>
              <a:rPr lang="en-US" dirty="0" err="1"/>
              <a:t>xmlns:xsi</a:t>
            </a:r>
            <a:r>
              <a:rPr lang="en-US" dirty="0"/>
              <a:t> = "http://www.w3.org/2001/XMLSchema-instance"</a:t>
            </a:r>
          </a:p>
          <a:p>
            <a:pPr marL="0" indent="0">
              <a:buNone/>
            </a:pPr>
            <a:r>
              <a:rPr lang="en-US" dirty="0"/>
              <a:t>   </a:t>
            </a:r>
            <a:r>
              <a:rPr lang="en-US" dirty="0" err="1"/>
              <a:t>xsi:schemaLocation</a:t>
            </a:r>
            <a:r>
              <a:rPr lang="en-US" dirty="0"/>
              <a:t> = "http://www.springframework.org/schema/beans  http://www.springframework.org/schema/beans/spring-beans-3.0.xsd"&gt; </a:t>
            </a:r>
          </a:p>
          <a:p>
            <a:pPr marL="0" indent="0">
              <a:buNone/>
            </a:pPr>
            <a:r>
              <a:rPr lang="en-US" dirty="0"/>
              <a:t>&lt;bean id="</a:t>
            </a:r>
            <a:r>
              <a:rPr lang="en-US" dirty="0" err="1"/>
              <a:t>studentbean</a:t>
            </a:r>
            <a:r>
              <a:rPr lang="en-US" dirty="0"/>
              <a:t>" class="</a:t>
            </a:r>
            <a:r>
              <a:rPr lang="en-US" dirty="0" err="1"/>
              <a:t>com.hcl.Student</a:t>
            </a:r>
            <a:r>
              <a:rPr lang="en-US" dirty="0"/>
              <a:t>"&gt;  </a:t>
            </a:r>
          </a:p>
          <a:p>
            <a:pPr marL="0" indent="0">
              <a:buNone/>
            </a:pPr>
            <a:r>
              <a:rPr lang="en-US" dirty="0"/>
              <a:t>&lt;property name="name" value=“HCL"&gt;&lt;/property&gt;  </a:t>
            </a:r>
          </a:p>
          <a:p>
            <a:pPr marL="0" indent="0">
              <a:buNone/>
            </a:pPr>
            <a:r>
              <a:rPr lang="en-US" dirty="0"/>
              <a:t>&lt;property name=“age" value=“45"&gt;&lt;/property&gt;  </a:t>
            </a:r>
          </a:p>
          <a:p>
            <a:pPr marL="0" indent="0">
              <a:buNone/>
            </a:pPr>
            <a:r>
              <a:rPr lang="en-US" dirty="0"/>
              <a:t>&lt;/bean&gt; &lt;/beans&gt;</a:t>
            </a:r>
          </a:p>
          <a:p>
            <a:pPr marL="0" indent="0">
              <a:buNone/>
            </a:pPr>
            <a:endParaRPr lang="en-US" dirty="0"/>
          </a:p>
          <a:p>
            <a:pPr marL="0" indent="0">
              <a:buNone/>
            </a:pPr>
            <a:r>
              <a:rPr lang="en-US" b="1" u="sng" dirty="0"/>
              <a:t>Main Method</a:t>
            </a:r>
          </a:p>
          <a:p>
            <a:pPr marL="0" indent="0">
              <a:buNone/>
            </a:pPr>
            <a:r>
              <a:rPr lang="en-US" dirty="0"/>
              <a:t>public class </a:t>
            </a:r>
            <a:r>
              <a:rPr lang="en-US" dirty="0" err="1"/>
              <a:t>MainApp</a:t>
            </a:r>
            <a:r>
              <a:rPr lang="en-US" dirty="0"/>
              <a:t> {</a:t>
            </a:r>
          </a:p>
          <a:p>
            <a:pPr marL="0" indent="0">
              <a:buNone/>
            </a:pPr>
            <a:r>
              <a:rPr lang="en-US" dirty="0"/>
              <a:t>   public static void main(String[] </a:t>
            </a:r>
            <a:r>
              <a:rPr lang="en-US" dirty="0" err="1"/>
              <a:t>args</a:t>
            </a:r>
            <a:r>
              <a:rPr lang="en-US" dirty="0"/>
              <a:t>) {</a:t>
            </a:r>
          </a:p>
          <a:p>
            <a:pPr marL="0" indent="0">
              <a:buNone/>
            </a:pPr>
            <a:r>
              <a:rPr lang="en-US" dirty="0"/>
              <a:t>      Resource context = new </a:t>
            </a:r>
            <a:r>
              <a:rPr lang="en-US" dirty="0" err="1"/>
              <a:t>ClassPathResource</a:t>
            </a:r>
            <a:r>
              <a:rPr lang="en-US" dirty="0"/>
              <a:t>("Beans.xml");</a:t>
            </a:r>
          </a:p>
          <a:p>
            <a:pPr marL="0" indent="0">
              <a:buNone/>
            </a:pPr>
            <a:r>
              <a:rPr lang="en-US" dirty="0"/>
              <a:t>      </a:t>
            </a:r>
            <a:r>
              <a:rPr lang="en-US" dirty="0" err="1"/>
              <a:t>BeanFactory</a:t>
            </a:r>
            <a:r>
              <a:rPr lang="en-US" dirty="0"/>
              <a:t> factory = new </a:t>
            </a:r>
            <a:r>
              <a:rPr lang="en-US" dirty="0" err="1"/>
              <a:t>XmlBeanFactory</a:t>
            </a:r>
            <a:r>
              <a:rPr lang="en-US" dirty="0"/>
              <a:t>(context);</a:t>
            </a:r>
          </a:p>
          <a:p>
            <a:pPr marL="0" indent="0">
              <a:buNone/>
            </a:pPr>
            <a:r>
              <a:rPr lang="en-US" dirty="0"/>
              <a:t>      Student student=(Student)</a:t>
            </a:r>
            <a:r>
              <a:rPr lang="en-US" dirty="0" err="1"/>
              <a:t>factory.getBean</a:t>
            </a:r>
            <a:r>
              <a:rPr lang="en-US" dirty="0"/>
              <a:t>("</a:t>
            </a:r>
            <a:r>
              <a:rPr lang="en-US" dirty="0" err="1"/>
              <a:t>studentbean</a:t>
            </a:r>
            <a:r>
              <a:rPr lang="en-US" dirty="0"/>
              <a:t>"); </a:t>
            </a:r>
          </a:p>
          <a:p>
            <a:pPr marL="0" indent="0">
              <a:buNone/>
            </a:pPr>
            <a:r>
              <a:rPr lang="en-US" dirty="0"/>
              <a:t>      </a:t>
            </a:r>
            <a:r>
              <a:rPr lang="en-US" dirty="0" err="1"/>
              <a:t>student.displayInfo</a:t>
            </a:r>
            <a:r>
              <a:rPr lang="en-US" dirty="0"/>
              <a:t>();</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160510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Features</a:t>
            </a:r>
          </a:p>
        </p:txBody>
      </p:sp>
      <p:sp>
        <p:nvSpPr>
          <p:cNvPr id="3" name="Content Placeholder 2"/>
          <p:cNvSpPr>
            <a:spLocks noGrp="1"/>
          </p:cNvSpPr>
          <p:nvPr>
            <p:ph idx="1"/>
          </p:nvPr>
        </p:nvSpPr>
        <p:spPr/>
        <p:txBody>
          <a:bodyPr>
            <a:normAutofit/>
          </a:bodyPr>
          <a:lstStyle/>
          <a:p>
            <a:r>
              <a:rPr lang="en-US" dirty="0"/>
              <a:t>Use Spring Framework for writing web applications</a:t>
            </a:r>
            <a:r>
              <a:rPr lang="en-US" b="1" u="sng" dirty="0"/>
              <a:t>(Spring MVC)</a:t>
            </a:r>
          </a:p>
          <a:p>
            <a:r>
              <a:rPr lang="en-US" dirty="0"/>
              <a:t>Use Spring Framework for exposing </a:t>
            </a:r>
            <a:r>
              <a:rPr lang="en-US" b="1" u="sng" dirty="0"/>
              <a:t>RESTful services(JERSEY,SOAP,REST)</a:t>
            </a:r>
          </a:p>
          <a:p>
            <a:r>
              <a:rPr lang="en-US" dirty="0"/>
              <a:t>Use Spring Framework to secure your web applications</a:t>
            </a:r>
            <a:r>
              <a:rPr lang="en-US" b="1" u="sng" dirty="0"/>
              <a:t>.(Spring Security)</a:t>
            </a:r>
          </a:p>
          <a:p>
            <a:r>
              <a:rPr lang="en-US" dirty="0"/>
              <a:t>Use Spring Framework for communicating with databases</a:t>
            </a:r>
            <a:r>
              <a:rPr lang="en-US" b="1" u="sng" dirty="0"/>
              <a:t>(JDBC, </a:t>
            </a:r>
            <a:r>
              <a:rPr lang="en-US" b="1" u="sng" dirty="0" err="1"/>
              <a:t>ORM,Spring</a:t>
            </a:r>
            <a:r>
              <a:rPr lang="en-US" b="1" u="sng" dirty="0"/>
              <a:t> Data)</a:t>
            </a:r>
          </a:p>
          <a:p>
            <a:r>
              <a:rPr lang="en-US" dirty="0"/>
              <a:t>Use Spring Framework for handling long running jobs</a:t>
            </a:r>
            <a:r>
              <a:rPr lang="en-US" b="1" u="sng" dirty="0"/>
              <a:t>.(Spring Batch)</a:t>
            </a:r>
          </a:p>
          <a:p>
            <a:r>
              <a:rPr lang="en-US" dirty="0"/>
              <a:t>Use Spring Framework to handle external resources or systems you have to work with</a:t>
            </a:r>
            <a:r>
              <a:rPr lang="en-US" b="1" u="sng" dirty="0"/>
              <a:t>(Spring Integration)</a:t>
            </a:r>
          </a:p>
          <a:p>
            <a:r>
              <a:rPr lang="en-US" dirty="0"/>
              <a:t>Use Spring Framework to convert your application into an executable.</a:t>
            </a:r>
            <a:r>
              <a:rPr lang="en-US" b="1" i="1" dirty="0"/>
              <a:t>(Spring Boot)</a:t>
            </a:r>
          </a:p>
          <a:p>
            <a:endParaRPr lang="en-US" dirty="0"/>
          </a:p>
        </p:txBody>
      </p:sp>
    </p:spTree>
    <p:extLst>
      <p:ext uri="{BB962C8B-B14F-4D97-AF65-F5344CB8AC3E}">
        <p14:creationId xmlns:p14="http://schemas.microsoft.com/office/powerpoint/2010/main" val="4245323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10515600" cy="1325563"/>
          </a:xfrm>
        </p:spPr>
        <p:txBody>
          <a:bodyPr/>
          <a:lstStyle/>
          <a:p>
            <a:r>
              <a:rPr lang="en-US" dirty="0"/>
              <a:t>Spring Architecture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67477"/>
            <a:ext cx="8153935" cy="6538123"/>
          </a:xfrm>
        </p:spPr>
      </p:pic>
    </p:spTree>
    <p:extLst>
      <p:ext uri="{BB962C8B-B14F-4D97-AF65-F5344CB8AC3E}">
        <p14:creationId xmlns:p14="http://schemas.microsoft.com/office/powerpoint/2010/main" val="379788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Core Container</a:t>
            </a:r>
            <a:br>
              <a:rPr lang="en-US" dirty="0"/>
            </a:br>
            <a:endParaRPr lang="en-US" dirty="0"/>
          </a:p>
        </p:txBody>
      </p:sp>
      <p:sp>
        <p:nvSpPr>
          <p:cNvPr id="3" name="Content Placeholder 2"/>
          <p:cNvSpPr>
            <a:spLocks noGrp="1"/>
          </p:cNvSpPr>
          <p:nvPr>
            <p:ph idx="1"/>
          </p:nvPr>
        </p:nvSpPr>
        <p:spPr>
          <a:xfrm>
            <a:off x="378029" y="1219200"/>
            <a:ext cx="10515600" cy="4351338"/>
          </a:xfrm>
        </p:spPr>
        <p:txBody>
          <a:bodyPr>
            <a:normAutofit lnSpcReduction="10000"/>
          </a:bodyPr>
          <a:lstStyle/>
          <a:p>
            <a:pPr marL="0" indent="0">
              <a:buNone/>
            </a:pPr>
            <a:r>
              <a:rPr lang="en-US" dirty="0"/>
              <a:t>The Core Container consists of the Core, Beans, Context, and Expression Language modules the details of which are as follows −</a:t>
            </a:r>
          </a:p>
          <a:p>
            <a:pPr marL="0" indent="0">
              <a:buNone/>
            </a:pPr>
            <a:r>
              <a:rPr lang="en-US" dirty="0"/>
              <a:t>The </a:t>
            </a:r>
            <a:r>
              <a:rPr lang="en-US" b="1" dirty="0"/>
              <a:t>Core</a:t>
            </a:r>
            <a:r>
              <a:rPr lang="en-US" dirty="0"/>
              <a:t> module provides the fundamental parts of the framework, including the </a:t>
            </a:r>
            <a:r>
              <a:rPr lang="en-US" dirty="0" err="1"/>
              <a:t>IoC</a:t>
            </a:r>
            <a:r>
              <a:rPr lang="en-US" dirty="0"/>
              <a:t> and Dependency Injection features.</a:t>
            </a:r>
          </a:p>
          <a:p>
            <a:pPr marL="0" indent="0">
              <a:buNone/>
            </a:pPr>
            <a:r>
              <a:rPr lang="en-US" dirty="0"/>
              <a:t>The </a:t>
            </a:r>
            <a:r>
              <a:rPr lang="en-US" b="1" dirty="0"/>
              <a:t>Bean</a:t>
            </a:r>
            <a:r>
              <a:rPr lang="en-US" dirty="0"/>
              <a:t> module provides </a:t>
            </a:r>
            <a:r>
              <a:rPr lang="en-US" dirty="0" err="1"/>
              <a:t>BeanFactory</a:t>
            </a:r>
            <a:r>
              <a:rPr lang="en-US" dirty="0"/>
              <a:t>, which is a sophisticated implementation of the factory pattern.</a:t>
            </a:r>
          </a:p>
          <a:p>
            <a:pPr marL="0" indent="0">
              <a:buNone/>
            </a:pPr>
            <a:r>
              <a:rPr lang="en-US" dirty="0"/>
              <a:t>The </a:t>
            </a:r>
            <a:r>
              <a:rPr lang="en-US" b="1" dirty="0"/>
              <a:t>Context</a:t>
            </a:r>
            <a:r>
              <a:rPr lang="en-US" dirty="0"/>
              <a:t> module This module supports internationalization (I18N), EJB, JMS, Basic Remoting..</a:t>
            </a:r>
          </a:p>
          <a:p>
            <a:pPr marL="0" indent="0">
              <a:buNone/>
            </a:pPr>
            <a:r>
              <a:rPr lang="en-US" dirty="0"/>
              <a:t>The </a:t>
            </a:r>
            <a:r>
              <a:rPr lang="en-US" b="1" dirty="0" err="1"/>
              <a:t>SpEL</a:t>
            </a:r>
            <a:r>
              <a:rPr lang="en-US" dirty="0"/>
              <a:t> module provides a powerful expression language for querying and manipulating an object graph at runtime.</a:t>
            </a:r>
          </a:p>
          <a:p>
            <a:endParaRPr lang="en-US" dirty="0"/>
          </a:p>
        </p:txBody>
      </p:sp>
    </p:spTree>
    <p:extLst>
      <p:ext uri="{BB962C8B-B14F-4D97-AF65-F5344CB8AC3E}">
        <p14:creationId xmlns:p14="http://schemas.microsoft.com/office/powerpoint/2010/main" val="3779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Data Access/Integration</a:t>
            </a:r>
            <a:br>
              <a:rPr lang="en-US" dirty="0"/>
            </a:br>
            <a:endParaRPr lang="en-US" dirty="0"/>
          </a:p>
        </p:txBody>
      </p:sp>
      <p:sp>
        <p:nvSpPr>
          <p:cNvPr id="3" name="Content Placeholder 2"/>
          <p:cNvSpPr>
            <a:spLocks noGrp="1"/>
          </p:cNvSpPr>
          <p:nvPr>
            <p:ph idx="1"/>
          </p:nvPr>
        </p:nvSpPr>
        <p:spPr>
          <a:xfrm>
            <a:off x="379200" y="1294257"/>
            <a:ext cx="10515600" cy="4351338"/>
          </a:xfrm>
        </p:spPr>
        <p:txBody>
          <a:bodyPr>
            <a:normAutofit fontScale="92500" lnSpcReduction="20000"/>
          </a:bodyPr>
          <a:lstStyle/>
          <a:p>
            <a:pPr marL="0" indent="0">
              <a:buNone/>
            </a:pPr>
            <a:r>
              <a:rPr lang="en-US" dirty="0"/>
              <a:t>The Data Access/Integration layer consists of the JDBC, ORM, OXM, JMS and Transaction modules whose detail is as follows −</a:t>
            </a:r>
          </a:p>
          <a:p>
            <a:pPr marL="0" indent="0">
              <a:buNone/>
            </a:pPr>
            <a:r>
              <a:rPr lang="en-US" dirty="0"/>
              <a:t>The </a:t>
            </a:r>
            <a:r>
              <a:rPr lang="en-US" b="1" dirty="0"/>
              <a:t>JDBC</a:t>
            </a:r>
            <a:r>
              <a:rPr lang="en-US" dirty="0"/>
              <a:t> module provides a JDBC-abstraction layer that removes the need for tedious JDBC related coding.</a:t>
            </a:r>
          </a:p>
          <a:p>
            <a:pPr marL="0" indent="0">
              <a:buNone/>
            </a:pPr>
            <a:r>
              <a:rPr lang="en-US" dirty="0"/>
              <a:t>The </a:t>
            </a:r>
            <a:r>
              <a:rPr lang="en-US" b="1" dirty="0"/>
              <a:t>ORM</a:t>
            </a:r>
            <a:r>
              <a:rPr lang="en-US" dirty="0"/>
              <a:t> module provides integration layers for popular object-relational mapping APIs, including JPA, JDO, Hibernate, and </a:t>
            </a:r>
            <a:r>
              <a:rPr lang="en-US" dirty="0" err="1"/>
              <a:t>iBatis</a:t>
            </a:r>
            <a:r>
              <a:rPr lang="en-US" dirty="0"/>
              <a:t>.</a:t>
            </a:r>
          </a:p>
          <a:p>
            <a:pPr marL="0" indent="0">
              <a:buNone/>
            </a:pPr>
            <a:r>
              <a:rPr lang="en-US" dirty="0"/>
              <a:t>The </a:t>
            </a:r>
            <a:r>
              <a:rPr lang="en-US" b="1" dirty="0"/>
              <a:t>OXM</a:t>
            </a:r>
            <a:r>
              <a:rPr lang="en-US" dirty="0"/>
              <a:t> module provides an abstraction layer that supports Object/XML mapping implementations for JAXB, Castor, </a:t>
            </a:r>
            <a:r>
              <a:rPr lang="en-US" dirty="0" err="1"/>
              <a:t>XMLBeans</a:t>
            </a:r>
            <a:r>
              <a:rPr lang="en-US" dirty="0"/>
              <a:t>, </a:t>
            </a:r>
            <a:r>
              <a:rPr lang="en-US" dirty="0" err="1"/>
              <a:t>JiBX</a:t>
            </a:r>
            <a:r>
              <a:rPr lang="en-US" dirty="0"/>
              <a:t> and </a:t>
            </a:r>
            <a:r>
              <a:rPr lang="en-US" dirty="0" err="1"/>
              <a:t>XStream</a:t>
            </a:r>
            <a:r>
              <a:rPr lang="en-US" dirty="0"/>
              <a:t>.</a:t>
            </a:r>
          </a:p>
          <a:p>
            <a:pPr marL="0" indent="0">
              <a:buNone/>
            </a:pPr>
            <a:r>
              <a:rPr lang="en-US" dirty="0"/>
              <a:t>The Java Messaging Service </a:t>
            </a:r>
            <a:r>
              <a:rPr lang="en-US" b="1" dirty="0"/>
              <a:t>JMS</a:t>
            </a:r>
            <a:r>
              <a:rPr lang="en-US" dirty="0"/>
              <a:t> module contains features for producing and consuming messages.</a:t>
            </a:r>
          </a:p>
          <a:p>
            <a:pPr marL="0" indent="0">
              <a:buNone/>
            </a:pPr>
            <a:r>
              <a:rPr lang="en-US" dirty="0"/>
              <a:t>The </a:t>
            </a:r>
            <a:r>
              <a:rPr lang="en-US" b="1" dirty="0"/>
              <a:t>Transaction</a:t>
            </a:r>
            <a:r>
              <a:rPr lang="en-US" dirty="0"/>
              <a:t> module supports programmatic and declarative transaction management for classes that implement special interfaces and for all your POJOs.</a:t>
            </a:r>
          </a:p>
          <a:p>
            <a:endParaRPr lang="en-US" dirty="0"/>
          </a:p>
        </p:txBody>
      </p:sp>
    </p:spTree>
    <p:extLst>
      <p:ext uri="{BB962C8B-B14F-4D97-AF65-F5344CB8AC3E}">
        <p14:creationId xmlns:p14="http://schemas.microsoft.com/office/powerpoint/2010/main" val="393419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a:t>
            </a:r>
          </a:p>
        </p:txBody>
      </p:sp>
      <p:sp>
        <p:nvSpPr>
          <p:cNvPr id="3" name="Content Placeholder 2"/>
          <p:cNvSpPr>
            <a:spLocks noGrp="1"/>
          </p:cNvSpPr>
          <p:nvPr>
            <p:ph idx="1"/>
          </p:nvPr>
        </p:nvSpPr>
        <p:spPr/>
        <p:txBody>
          <a:bodyPr>
            <a:normAutofit/>
          </a:bodyPr>
          <a:lstStyle/>
          <a:p>
            <a:pPr marL="0" indent="0">
              <a:buNone/>
            </a:pPr>
            <a:r>
              <a:rPr lang="en-US" dirty="0"/>
              <a:t>The Web layer consists of the Web, Web-MVC, Web-Socket, and Web-Portlet modules the details of which are as follows −</a:t>
            </a:r>
          </a:p>
          <a:p>
            <a:pPr marL="0" indent="0">
              <a:buNone/>
            </a:pPr>
            <a:r>
              <a:rPr lang="en-US" dirty="0"/>
              <a:t>The </a:t>
            </a:r>
            <a:r>
              <a:rPr lang="en-US" b="1" dirty="0"/>
              <a:t>Web</a:t>
            </a:r>
            <a:r>
              <a:rPr lang="en-US" dirty="0"/>
              <a:t> module provides basic web-oriented integration features such as multipart file-upload functionality and the initialization of the </a:t>
            </a:r>
            <a:r>
              <a:rPr lang="en-US" dirty="0" err="1"/>
              <a:t>IoC</a:t>
            </a:r>
            <a:r>
              <a:rPr lang="en-US" dirty="0"/>
              <a:t> container using servlet listeners and a web-oriented application context.</a:t>
            </a:r>
          </a:p>
          <a:p>
            <a:pPr marL="0" indent="0">
              <a:buNone/>
            </a:pPr>
            <a:r>
              <a:rPr lang="en-US" dirty="0"/>
              <a:t>The </a:t>
            </a:r>
            <a:r>
              <a:rPr lang="en-US" b="1" dirty="0"/>
              <a:t>Web-MVC</a:t>
            </a:r>
            <a:r>
              <a:rPr lang="en-US" dirty="0"/>
              <a:t> module contains Spring's Model-View-Controller (MVC) implementation for web applications.</a:t>
            </a:r>
          </a:p>
          <a:p>
            <a:pPr marL="0" indent="0">
              <a:buNone/>
            </a:pPr>
            <a:r>
              <a:rPr lang="en-US" dirty="0"/>
              <a:t>The </a:t>
            </a:r>
            <a:r>
              <a:rPr lang="en-US" b="1" dirty="0"/>
              <a:t>Web-Socket</a:t>
            </a:r>
            <a:r>
              <a:rPr lang="en-US" dirty="0"/>
              <a:t> module provides support for </a:t>
            </a:r>
            <a:r>
              <a:rPr lang="en-US" dirty="0" err="1"/>
              <a:t>WebSocket</a:t>
            </a:r>
            <a:r>
              <a:rPr lang="en-US" dirty="0"/>
              <a:t>-based, two-way communication between the client and the server in web applications.</a:t>
            </a:r>
          </a:p>
          <a:p>
            <a:pPr marL="0" indent="0">
              <a:buNone/>
            </a:pPr>
            <a:r>
              <a:rPr lang="en-US" dirty="0"/>
              <a:t>The </a:t>
            </a:r>
            <a:r>
              <a:rPr lang="en-US" b="1" dirty="0"/>
              <a:t>Web-Portlet</a:t>
            </a:r>
            <a:r>
              <a:rPr lang="en-US" dirty="0"/>
              <a:t> module provides the MVC implementation to be used in a portlet environment and mirrors the functionality of Web-Servlet module.</a:t>
            </a:r>
          </a:p>
          <a:p>
            <a:endParaRPr lang="en-US" dirty="0"/>
          </a:p>
        </p:txBody>
      </p:sp>
    </p:spTree>
    <p:extLst>
      <p:ext uri="{BB962C8B-B14F-4D97-AF65-F5344CB8AC3E}">
        <p14:creationId xmlns:p14="http://schemas.microsoft.com/office/powerpoint/2010/main" val="3208576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25689-C177-41B3-92DE-560FBDB481D8}"/>
              </a:ext>
            </a:extLst>
          </p:cNvPr>
          <p:cNvSpPr>
            <a:spLocks noGrp="1"/>
          </p:cNvSpPr>
          <p:nvPr>
            <p:ph type="title"/>
          </p:nvPr>
        </p:nvSpPr>
        <p:spPr/>
        <p:txBody>
          <a:bodyPr/>
          <a:lstStyle/>
          <a:p>
            <a:r>
              <a:rPr lang="en-IN" dirty="0"/>
              <a:t>IOC CONTAINER</a:t>
            </a:r>
          </a:p>
        </p:txBody>
      </p:sp>
      <p:sp>
        <p:nvSpPr>
          <p:cNvPr id="3" name="Content Placeholder 2">
            <a:extLst>
              <a:ext uri="{FF2B5EF4-FFF2-40B4-BE49-F238E27FC236}">
                <a16:creationId xmlns:a16="http://schemas.microsoft.com/office/drawing/2014/main" id="{43F2160D-FDBA-4387-94DB-1D45A85C701F}"/>
              </a:ext>
            </a:extLst>
          </p:cNvPr>
          <p:cNvSpPr>
            <a:spLocks noGrp="1"/>
          </p:cNvSpPr>
          <p:nvPr>
            <p:ph idx="1"/>
          </p:nvPr>
        </p:nvSpPr>
        <p:spPr/>
        <p:txBody>
          <a:bodyPr/>
          <a:lstStyle/>
          <a:p>
            <a:pPr marL="0" indent="0">
              <a:buNone/>
            </a:pPr>
            <a:r>
              <a:rPr lang="en-US" dirty="0"/>
              <a:t>The </a:t>
            </a:r>
            <a:r>
              <a:rPr lang="en-US" dirty="0" err="1"/>
              <a:t>IoC</a:t>
            </a:r>
            <a:r>
              <a:rPr lang="en-US" dirty="0"/>
              <a:t> container is responsible to instantiate, configure and assemble the objects. The </a:t>
            </a:r>
            <a:r>
              <a:rPr lang="en-US" dirty="0" err="1"/>
              <a:t>IoC</a:t>
            </a:r>
            <a:r>
              <a:rPr lang="en-US" dirty="0"/>
              <a:t> container gets </a:t>
            </a:r>
            <a:r>
              <a:rPr lang="en-US" dirty="0" err="1"/>
              <a:t>informations</a:t>
            </a:r>
            <a:r>
              <a:rPr lang="en-US" dirty="0"/>
              <a:t> from the XML file and works accordingly. The main tasks performed by </a:t>
            </a:r>
            <a:r>
              <a:rPr lang="en-US" dirty="0" err="1"/>
              <a:t>IoC</a:t>
            </a:r>
            <a:r>
              <a:rPr lang="en-US" dirty="0"/>
              <a:t> container are:</a:t>
            </a:r>
          </a:p>
          <a:p>
            <a:r>
              <a:rPr lang="en-US" dirty="0"/>
              <a:t>to instantiate the application class</a:t>
            </a:r>
          </a:p>
          <a:p>
            <a:r>
              <a:rPr lang="en-US" dirty="0"/>
              <a:t>to configure the object</a:t>
            </a:r>
          </a:p>
          <a:p>
            <a:r>
              <a:rPr lang="en-US" dirty="0"/>
              <a:t>to assemble the dependencies between the objects</a:t>
            </a:r>
          </a:p>
          <a:p>
            <a:pPr marL="0" indent="0">
              <a:buNone/>
            </a:pPr>
            <a:r>
              <a:rPr lang="en-US" dirty="0"/>
              <a:t>There are two types of </a:t>
            </a:r>
            <a:r>
              <a:rPr lang="en-US" dirty="0" err="1"/>
              <a:t>IoC</a:t>
            </a:r>
            <a:r>
              <a:rPr lang="en-US" dirty="0"/>
              <a:t> containers. They are: </a:t>
            </a:r>
          </a:p>
          <a:p>
            <a:pPr lvl="1"/>
            <a:r>
              <a:rPr lang="en-US" b="1" dirty="0" err="1"/>
              <a:t>BeanFactory</a:t>
            </a:r>
            <a:endParaRPr lang="en-US" dirty="0"/>
          </a:p>
          <a:p>
            <a:pPr lvl="1"/>
            <a:r>
              <a:rPr lang="en-US" b="1" dirty="0" err="1"/>
              <a:t>ApplicationContext</a:t>
            </a:r>
            <a:endParaRPr lang="en-US" dirty="0"/>
          </a:p>
          <a:p>
            <a:endParaRPr lang="en-IN" dirty="0"/>
          </a:p>
        </p:txBody>
      </p:sp>
    </p:spTree>
    <p:extLst>
      <p:ext uri="{BB962C8B-B14F-4D97-AF65-F5344CB8AC3E}">
        <p14:creationId xmlns:p14="http://schemas.microsoft.com/office/powerpoint/2010/main" val="3652595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B728E-6585-4FD4-A76E-8603AA9E4AB9}"/>
              </a:ext>
            </a:extLst>
          </p:cNvPr>
          <p:cNvSpPr>
            <a:spLocks noGrp="1"/>
          </p:cNvSpPr>
          <p:nvPr>
            <p:ph type="title"/>
          </p:nvPr>
        </p:nvSpPr>
        <p:spPr>
          <a:xfrm>
            <a:off x="379200" y="260022"/>
            <a:ext cx="11345746" cy="612337"/>
          </a:xfrm>
        </p:spPr>
        <p:txBody>
          <a:bodyPr/>
          <a:lstStyle/>
          <a:p>
            <a:r>
              <a:rPr lang="en-US" sz="2800" dirty="0"/>
              <a:t/>
            </a:r>
            <a:br>
              <a:rPr lang="en-US" sz="2800" dirty="0"/>
            </a:br>
            <a:r>
              <a:rPr lang="en-US" sz="2800" dirty="0"/>
              <a:t>Difference between </a:t>
            </a:r>
            <a:r>
              <a:rPr lang="en-US" sz="2800" dirty="0" err="1"/>
              <a:t>BeanFactory</a:t>
            </a:r>
            <a:r>
              <a:rPr lang="en-US" sz="2800" dirty="0"/>
              <a:t> and the </a:t>
            </a:r>
            <a:r>
              <a:rPr lang="en-US" sz="2800" dirty="0" err="1"/>
              <a:t>ApplicationContext</a:t>
            </a:r>
            <a:r>
              <a:rPr lang="en-US" sz="2800" dirty="0"/>
              <a:t/>
            </a:r>
            <a:br>
              <a:rPr lang="en-US" sz="2800" dirty="0"/>
            </a:br>
            <a:endParaRPr lang="en-IN" sz="2800" dirty="0"/>
          </a:p>
        </p:txBody>
      </p:sp>
      <p:sp>
        <p:nvSpPr>
          <p:cNvPr id="4" name="Content Placeholder 3">
            <a:extLst>
              <a:ext uri="{FF2B5EF4-FFF2-40B4-BE49-F238E27FC236}">
                <a16:creationId xmlns:a16="http://schemas.microsoft.com/office/drawing/2014/main" id="{B04ECD70-D64D-47F1-BDA6-EFAA90FCF3B1}"/>
              </a:ext>
            </a:extLst>
          </p:cNvPr>
          <p:cNvSpPr>
            <a:spLocks noGrp="1"/>
          </p:cNvSpPr>
          <p:nvPr>
            <p:ph idx="1"/>
          </p:nvPr>
        </p:nvSpPr>
        <p:spPr/>
        <p:txBody>
          <a:bodyPr/>
          <a:lstStyle/>
          <a:p>
            <a:r>
              <a:rPr lang="en-US" dirty="0"/>
              <a:t>The </a:t>
            </a:r>
            <a:r>
              <a:rPr lang="en-US" dirty="0" err="1"/>
              <a:t>org.springframework.beans.factory.</a:t>
            </a:r>
            <a:r>
              <a:rPr lang="en-US" b="1" dirty="0" err="1"/>
              <a:t>BeanFactory</a:t>
            </a:r>
            <a:r>
              <a:rPr lang="en-US" b="1" dirty="0"/>
              <a:t> (lazy loading)</a:t>
            </a:r>
            <a:r>
              <a:rPr lang="en-US" dirty="0"/>
              <a:t> and the </a:t>
            </a:r>
            <a:r>
              <a:rPr lang="en-US" dirty="0" err="1"/>
              <a:t>org.springframework.context.</a:t>
            </a:r>
            <a:r>
              <a:rPr lang="en-US" b="1" dirty="0" err="1"/>
              <a:t>ApplicationContext</a:t>
            </a:r>
            <a:r>
              <a:rPr lang="en-US" b="1" dirty="0"/>
              <a:t> (Eager loading)</a:t>
            </a:r>
            <a:r>
              <a:rPr lang="en-US" dirty="0"/>
              <a:t> interfaces acts as the </a:t>
            </a:r>
            <a:r>
              <a:rPr lang="en-US" dirty="0" err="1"/>
              <a:t>IoC</a:t>
            </a:r>
            <a:r>
              <a:rPr lang="en-US" dirty="0"/>
              <a:t> container. The </a:t>
            </a:r>
            <a:r>
              <a:rPr lang="en-US" dirty="0" err="1"/>
              <a:t>ApplicationContext</a:t>
            </a:r>
            <a:r>
              <a:rPr lang="en-US" dirty="0"/>
              <a:t> interface is built on top of the </a:t>
            </a:r>
            <a:r>
              <a:rPr lang="en-US" dirty="0" err="1"/>
              <a:t>BeanFactory</a:t>
            </a:r>
            <a:r>
              <a:rPr lang="en-US" dirty="0"/>
              <a:t> interface.</a:t>
            </a:r>
          </a:p>
          <a:p>
            <a:r>
              <a:rPr lang="en-US" dirty="0"/>
              <a:t> It adds some extra functionality than </a:t>
            </a:r>
            <a:r>
              <a:rPr lang="en-US" dirty="0" err="1"/>
              <a:t>BeanFactory</a:t>
            </a:r>
            <a:r>
              <a:rPr lang="en-US" dirty="0"/>
              <a:t> such as simple integration with Spring's AOP, message resource handling (for I18N), event propagation, application layer specific context (e.g. </a:t>
            </a:r>
            <a:r>
              <a:rPr lang="en-US" dirty="0" err="1"/>
              <a:t>WebApplicationContext</a:t>
            </a:r>
            <a:r>
              <a:rPr lang="en-US" dirty="0"/>
              <a:t>) for web application. So it is better to use </a:t>
            </a:r>
            <a:r>
              <a:rPr lang="en-US" dirty="0" err="1"/>
              <a:t>ApplicationContext</a:t>
            </a:r>
            <a:r>
              <a:rPr lang="en-US" dirty="0"/>
              <a:t> than </a:t>
            </a:r>
            <a:r>
              <a:rPr lang="en-US" dirty="0" err="1"/>
              <a:t>BeanFactory</a:t>
            </a:r>
            <a:r>
              <a:rPr lang="en-US" dirty="0"/>
              <a:t>. </a:t>
            </a:r>
          </a:p>
          <a:p>
            <a:endParaRPr lang="en-IN" dirty="0"/>
          </a:p>
        </p:txBody>
      </p:sp>
    </p:spTree>
    <p:extLst>
      <p:ext uri="{BB962C8B-B14F-4D97-AF65-F5344CB8AC3E}">
        <p14:creationId xmlns:p14="http://schemas.microsoft.com/office/powerpoint/2010/main" val="296167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06052B-0DEA-4C1D-B3B5-6DC9094B3809}"/>
              </a:ext>
            </a:extLst>
          </p:cNvPr>
          <p:cNvSpPr>
            <a:spLocks noGrp="1"/>
          </p:cNvSpPr>
          <p:nvPr>
            <p:ph type="title"/>
          </p:nvPr>
        </p:nvSpPr>
        <p:spPr/>
        <p:txBody>
          <a:bodyPr/>
          <a:lstStyle/>
          <a:p>
            <a:r>
              <a:rPr lang="en-US" dirty="0"/>
              <a:t/>
            </a:r>
            <a:br>
              <a:rPr lang="en-US" dirty="0"/>
            </a:br>
            <a:r>
              <a:rPr lang="en-US" dirty="0" err="1"/>
              <a:t>BeanFactory</a:t>
            </a:r>
            <a:r>
              <a:rPr lang="en-US" dirty="0"/>
              <a:t/>
            </a:r>
            <a:br>
              <a:rPr lang="en-US" dirty="0"/>
            </a:br>
            <a:endParaRPr lang="en-IN" dirty="0"/>
          </a:p>
        </p:txBody>
      </p:sp>
      <p:sp>
        <p:nvSpPr>
          <p:cNvPr id="4" name="Content Placeholder 3">
            <a:extLst>
              <a:ext uri="{FF2B5EF4-FFF2-40B4-BE49-F238E27FC236}">
                <a16:creationId xmlns:a16="http://schemas.microsoft.com/office/drawing/2014/main" id="{34949F2B-11CB-40F6-A73A-5F2FAE909009}"/>
              </a:ext>
            </a:extLst>
          </p:cNvPr>
          <p:cNvSpPr>
            <a:spLocks noGrp="1"/>
          </p:cNvSpPr>
          <p:nvPr>
            <p:ph idx="1"/>
          </p:nvPr>
        </p:nvSpPr>
        <p:spPr/>
        <p:txBody>
          <a:bodyPr/>
          <a:lstStyle/>
          <a:p>
            <a:r>
              <a:rPr lang="en-US" dirty="0"/>
              <a:t>The </a:t>
            </a:r>
            <a:r>
              <a:rPr lang="en-US" dirty="0" err="1"/>
              <a:t>XmlBeanFactory</a:t>
            </a:r>
            <a:r>
              <a:rPr lang="en-US" dirty="0"/>
              <a:t> is the implementation class for the </a:t>
            </a:r>
            <a:r>
              <a:rPr lang="en-US" dirty="0" err="1"/>
              <a:t>BeanFactory</a:t>
            </a:r>
            <a:r>
              <a:rPr lang="en-US" dirty="0"/>
              <a:t> interface. To use the </a:t>
            </a:r>
            <a:r>
              <a:rPr lang="en-US" dirty="0" err="1"/>
              <a:t>BeanFactory</a:t>
            </a:r>
            <a:r>
              <a:rPr lang="en-US" dirty="0"/>
              <a:t>, we need to create the instance of </a:t>
            </a:r>
            <a:r>
              <a:rPr lang="en-US" dirty="0" err="1"/>
              <a:t>XmlBeanFactory</a:t>
            </a:r>
            <a:r>
              <a:rPr lang="en-US" dirty="0"/>
              <a:t> class as given below:</a:t>
            </a:r>
          </a:p>
          <a:p>
            <a:pPr lvl="1"/>
            <a:r>
              <a:rPr lang="en-US" b="1" dirty="0"/>
              <a:t>Resource resource=new </a:t>
            </a:r>
            <a:r>
              <a:rPr lang="en-US" b="1" dirty="0" err="1"/>
              <a:t>ClassPathResource</a:t>
            </a:r>
            <a:r>
              <a:rPr lang="en-US" b="1" dirty="0"/>
              <a:t>("applicationContext.xml");  </a:t>
            </a:r>
          </a:p>
          <a:p>
            <a:pPr lvl="1"/>
            <a:r>
              <a:rPr lang="en-US" b="1" dirty="0" err="1"/>
              <a:t>BeanFactory</a:t>
            </a:r>
            <a:r>
              <a:rPr lang="en-US" b="1" dirty="0"/>
              <a:t> factory=new </a:t>
            </a:r>
            <a:r>
              <a:rPr lang="en-US" b="1" dirty="0" err="1"/>
              <a:t>XmlBeanFactory</a:t>
            </a:r>
            <a:r>
              <a:rPr lang="en-US" b="1" dirty="0"/>
              <a:t>(resource);  </a:t>
            </a:r>
          </a:p>
          <a:p>
            <a:endParaRPr lang="en-US" dirty="0"/>
          </a:p>
          <a:p>
            <a:endParaRPr lang="en-IN" dirty="0"/>
          </a:p>
        </p:txBody>
      </p:sp>
    </p:spTree>
    <p:extLst>
      <p:ext uri="{BB962C8B-B14F-4D97-AF65-F5344CB8AC3E}">
        <p14:creationId xmlns:p14="http://schemas.microsoft.com/office/powerpoint/2010/main" val="229695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4FFF6-8323-4630-BC3D-1DBF15BB17EC}"/>
              </a:ext>
            </a:extLst>
          </p:cNvPr>
          <p:cNvSpPr>
            <a:spLocks noGrp="1"/>
          </p:cNvSpPr>
          <p:nvPr>
            <p:ph type="title"/>
          </p:nvPr>
        </p:nvSpPr>
        <p:spPr/>
        <p:txBody>
          <a:bodyPr/>
          <a:lstStyle/>
          <a:p>
            <a:r>
              <a:rPr lang="en-US" dirty="0"/>
              <a:t/>
            </a:r>
            <a:br>
              <a:rPr lang="en-US" dirty="0"/>
            </a:br>
            <a:r>
              <a:rPr lang="en-US" dirty="0" err="1"/>
              <a:t>ApplicationContext</a:t>
            </a:r>
            <a:r>
              <a:rPr lang="en-US" dirty="0"/>
              <a:t/>
            </a:r>
            <a:br>
              <a:rPr lang="en-US" dirty="0"/>
            </a:br>
            <a:endParaRPr lang="en-IN" dirty="0"/>
          </a:p>
        </p:txBody>
      </p:sp>
      <p:sp>
        <p:nvSpPr>
          <p:cNvPr id="4" name="Content Placeholder 3">
            <a:extLst>
              <a:ext uri="{FF2B5EF4-FFF2-40B4-BE49-F238E27FC236}">
                <a16:creationId xmlns:a16="http://schemas.microsoft.com/office/drawing/2014/main" id="{AA4F8D4A-DA40-4B6A-AF90-EC4B2F8382A0}"/>
              </a:ext>
            </a:extLst>
          </p:cNvPr>
          <p:cNvSpPr>
            <a:spLocks noGrp="1"/>
          </p:cNvSpPr>
          <p:nvPr>
            <p:ph idx="1"/>
          </p:nvPr>
        </p:nvSpPr>
        <p:spPr/>
        <p:txBody>
          <a:bodyPr/>
          <a:lstStyle/>
          <a:p>
            <a:r>
              <a:rPr lang="en-US" dirty="0"/>
              <a:t>The </a:t>
            </a:r>
            <a:r>
              <a:rPr lang="en-US" dirty="0" err="1"/>
              <a:t>ClassPathXmlApplicationContext</a:t>
            </a:r>
            <a:r>
              <a:rPr lang="en-US" dirty="0"/>
              <a:t> class is the implementation class of </a:t>
            </a:r>
            <a:r>
              <a:rPr lang="en-US" dirty="0" err="1"/>
              <a:t>ApplicationContext</a:t>
            </a:r>
            <a:r>
              <a:rPr lang="en-US" dirty="0"/>
              <a:t> interface. We need to instantiate the </a:t>
            </a:r>
            <a:r>
              <a:rPr lang="en-US" dirty="0" err="1"/>
              <a:t>ClassPathXmlApplicationContext</a:t>
            </a:r>
            <a:r>
              <a:rPr lang="en-US" dirty="0"/>
              <a:t> class to use the </a:t>
            </a:r>
            <a:r>
              <a:rPr lang="en-US" dirty="0" err="1"/>
              <a:t>ApplicationContext</a:t>
            </a:r>
            <a:r>
              <a:rPr lang="en-US" dirty="0"/>
              <a:t> as given below: </a:t>
            </a:r>
          </a:p>
          <a:p>
            <a:pPr lvl="1"/>
            <a:r>
              <a:rPr lang="en-US" b="1" dirty="0" err="1"/>
              <a:t>ApplicationContext</a:t>
            </a:r>
            <a:r>
              <a:rPr lang="en-US" b="1" dirty="0"/>
              <a:t> context =   new </a:t>
            </a:r>
            <a:r>
              <a:rPr lang="en-US" b="1" dirty="0" err="1"/>
              <a:t>ClassPathXmlApplicationContext</a:t>
            </a:r>
            <a:r>
              <a:rPr lang="en-US" b="1" dirty="0"/>
              <a:t>("applicationContext.xml");  </a:t>
            </a:r>
          </a:p>
          <a:p>
            <a:endParaRPr lang="en-IN" dirty="0"/>
          </a:p>
        </p:txBody>
      </p:sp>
    </p:spTree>
    <p:extLst>
      <p:ext uri="{BB962C8B-B14F-4D97-AF65-F5344CB8AC3E}">
        <p14:creationId xmlns:p14="http://schemas.microsoft.com/office/powerpoint/2010/main" val="85657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IN" dirty="0"/>
              <a:t>Agenda 1</a:t>
            </a:r>
          </a:p>
          <a:p>
            <a:r>
              <a:rPr lang="en-IN" dirty="0"/>
              <a:t>Agenda 2</a:t>
            </a:r>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56F79-362E-4903-AD20-0CD941D8AA83}"/>
              </a:ext>
            </a:extLst>
          </p:cNvPr>
          <p:cNvSpPr>
            <a:spLocks noGrp="1"/>
          </p:cNvSpPr>
          <p:nvPr>
            <p:ph type="title"/>
          </p:nvPr>
        </p:nvSpPr>
        <p:spPr/>
        <p:txBody>
          <a:bodyPr/>
          <a:lstStyle/>
          <a:p>
            <a:r>
              <a:rPr lang="en-IN" dirty="0"/>
              <a:t>DEPENDENCY INJECTION </a:t>
            </a:r>
          </a:p>
        </p:txBody>
      </p:sp>
      <p:sp>
        <p:nvSpPr>
          <p:cNvPr id="3" name="Content Placeholder 2">
            <a:extLst>
              <a:ext uri="{FF2B5EF4-FFF2-40B4-BE49-F238E27FC236}">
                <a16:creationId xmlns:a16="http://schemas.microsoft.com/office/drawing/2014/main" id="{A17E9883-DE18-49F3-8E7E-DD22F6B132EA}"/>
              </a:ext>
            </a:extLst>
          </p:cNvPr>
          <p:cNvSpPr>
            <a:spLocks noGrp="1"/>
          </p:cNvSpPr>
          <p:nvPr>
            <p:ph idx="1"/>
          </p:nvPr>
        </p:nvSpPr>
        <p:spPr/>
        <p:txBody>
          <a:bodyPr/>
          <a:lstStyle/>
          <a:p>
            <a:r>
              <a:rPr lang="en-US" b="1" dirty="0"/>
              <a:t>Java Dependency Injection</a:t>
            </a:r>
            <a:r>
              <a:rPr lang="en-US" dirty="0"/>
              <a:t> design pattern allows us to remove the hard-coded dependencies and make our application loosely coupled, extendable and maintainable.</a:t>
            </a:r>
          </a:p>
          <a:p>
            <a:pPr marL="0" indent="0">
              <a:buNone/>
            </a:pPr>
            <a:r>
              <a:rPr lang="en-US" b="1" dirty="0"/>
              <a:t>Types of dependency injections</a:t>
            </a:r>
          </a:p>
          <a:p>
            <a:r>
              <a:rPr lang="en-US" dirty="0"/>
              <a:t>For injecting the required things to the current spring class (spring bean) , spring </a:t>
            </a:r>
            <a:r>
              <a:rPr lang="en-US" dirty="0" err="1"/>
              <a:t>ioc</a:t>
            </a:r>
            <a:r>
              <a:rPr lang="en-US" dirty="0"/>
              <a:t> container will do this in different ways…</a:t>
            </a:r>
          </a:p>
          <a:p>
            <a:pPr lvl="1"/>
            <a:r>
              <a:rPr lang="en-US" dirty="0"/>
              <a:t>Setter injection</a:t>
            </a:r>
          </a:p>
          <a:p>
            <a:pPr lvl="1"/>
            <a:r>
              <a:rPr lang="en-US" dirty="0"/>
              <a:t>Construction injection</a:t>
            </a:r>
          </a:p>
          <a:p>
            <a:endParaRPr lang="en-IN" dirty="0"/>
          </a:p>
        </p:txBody>
      </p:sp>
    </p:spTree>
    <p:extLst>
      <p:ext uri="{BB962C8B-B14F-4D97-AF65-F5344CB8AC3E}">
        <p14:creationId xmlns:p14="http://schemas.microsoft.com/office/powerpoint/2010/main" val="2002567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024A-EF10-4B19-808D-6DAE8FDF3B8D}"/>
              </a:ext>
            </a:extLst>
          </p:cNvPr>
          <p:cNvSpPr>
            <a:spLocks noGrp="1"/>
          </p:cNvSpPr>
          <p:nvPr>
            <p:ph type="title"/>
          </p:nvPr>
        </p:nvSpPr>
        <p:spPr/>
        <p:txBody>
          <a:bodyPr/>
          <a:lstStyle/>
          <a:p>
            <a:r>
              <a:rPr lang="en-IN" dirty="0"/>
              <a:t>DEPENDENCY INJECTION  USING SETTER INJECTION</a:t>
            </a:r>
          </a:p>
        </p:txBody>
      </p:sp>
      <p:pic>
        <p:nvPicPr>
          <p:cNvPr id="4" name="Content Placeholder 3">
            <a:extLst>
              <a:ext uri="{FF2B5EF4-FFF2-40B4-BE49-F238E27FC236}">
                <a16:creationId xmlns:a16="http://schemas.microsoft.com/office/drawing/2014/main" id="{2EF8B685-B62A-48EE-A4FD-8E1DFBFCDFAC}"/>
              </a:ext>
            </a:extLst>
          </p:cNvPr>
          <p:cNvPicPr>
            <a:picLocks noGrp="1" noChangeAspect="1"/>
          </p:cNvPicPr>
          <p:nvPr>
            <p:ph idx="1"/>
          </p:nvPr>
        </p:nvPicPr>
        <p:blipFill>
          <a:blip r:embed="rId2"/>
          <a:stretch>
            <a:fillRect/>
          </a:stretch>
        </p:blipFill>
        <p:spPr>
          <a:xfrm>
            <a:off x="379200" y="1219200"/>
            <a:ext cx="4076700" cy="4505325"/>
          </a:xfrm>
          <a:prstGeom prst="rect">
            <a:avLst/>
          </a:prstGeom>
        </p:spPr>
      </p:pic>
    </p:spTree>
    <p:extLst>
      <p:ext uri="{BB962C8B-B14F-4D97-AF65-F5344CB8AC3E}">
        <p14:creationId xmlns:p14="http://schemas.microsoft.com/office/powerpoint/2010/main" val="142143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57E4C0-5815-4AA7-89CB-416241AF37C5}"/>
              </a:ext>
            </a:extLst>
          </p:cNvPr>
          <p:cNvSpPr>
            <a:spLocks noGrp="1"/>
          </p:cNvSpPr>
          <p:nvPr>
            <p:ph type="title"/>
          </p:nvPr>
        </p:nvSpPr>
        <p:spPr/>
        <p:txBody>
          <a:bodyPr/>
          <a:lstStyle/>
          <a:p>
            <a:r>
              <a:rPr lang="en-IN" dirty="0"/>
              <a:t>DEPENDENCY INJECTION  USING SETTER INJECTION</a:t>
            </a:r>
          </a:p>
        </p:txBody>
      </p:sp>
      <p:pic>
        <p:nvPicPr>
          <p:cNvPr id="5" name="Content Placeholder 4">
            <a:extLst>
              <a:ext uri="{FF2B5EF4-FFF2-40B4-BE49-F238E27FC236}">
                <a16:creationId xmlns:a16="http://schemas.microsoft.com/office/drawing/2014/main" id="{702A0368-C96F-426B-A506-42AD7FF6BBB8}"/>
              </a:ext>
            </a:extLst>
          </p:cNvPr>
          <p:cNvPicPr>
            <a:picLocks noGrp="1" noChangeAspect="1"/>
          </p:cNvPicPr>
          <p:nvPr>
            <p:ph idx="1"/>
          </p:nvPr>
        </p:nvPicPr>
        <p:blipFill>
          <a:blip r:embed="rId2"/>
          <a:stretch>
            <a:fillRect/>
          </a:stretch>
        </p:blipFill>
        <p:spPr>
          <a:xfrm>
            <a:off x="379200" y="1152822"/>
            <a:ext cx="5945400" cy="2276178"/>
          </a:xfrm>
          <a:prstGeom prst="rect">
            <a:avLst/>
          </a:prstGeom>
        </p:spPr>
      </p:pic>
      <p:pic>
        <p:nvPicPr>
          <p:cNvPr id="7" name="Picture 6">
            <a:extLst>
              <a:ext uri="{FF2B5EF4-FFF2-40B4-BE49-F238E27FC236}">
                <a16:creationId xmlns:a16="http://schemas.microsoft.com/office/drawing/2014/main" id="{CC6F11F6-CC38-4BFA-A6F9-77DD9634C373}"/>
              </a:ext>
            </a:extLst>
          </p:cNvPr>
          <p:cNvPicPr>
            <a:picLocks noChangeAspect="1"/>
          </p:cNvPicPr>
          <p:nvPr/>
        </p:nvPicPr>
        <p:blipFill>
          <a:blip r:embed="rId3"/>
          <a:stretch>
            <a:fillRect/>
          </a:stretch>
        </p:blipFill>
        <p:spPr>
          <a:xfrm>
            <a:off x="379200" y="3429000"/>
            <a:ext cx="8305800" cy="2876550"/>
          </a:xfrm>
          <a:prstGeom prst="rect">
            <a:avLst/>
          </a:prstGeom>
        </p:spPr>
      </p:pic>
    </p:spTree>
    <p:extLst>
      <p:ext uri="{BB962C8B-B14F-4D97-AF65-F5344CB8AC3E}">
        <p14:creationId xmlns:p14="http://schemas.microsoft.com/office/powerpoint/2010/main" val="363614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B204B-61C7-4EFD-A372-0011F852F85B}"/>
              </a:ext>
            </a:extLst>
          </p:cNvPr>
          <p:cNvSpPr>
            <a:spLocks noGrp="1"/>
          </p:cNvSpPr>
          <p:nvPr>
            <p:ph type="title"/>
          </p:nvPr>
        </p:nvSpPr>
        <p:spPr/>
        <p:txBody>
          <a:bodyPr/>
          <a:lstStyle/>
          <a:p>
            <a:r>
              <a:rPr lang="en-IN" dirty="0"/>
              <a:t>DEPENDENCY INJECTION  USING SETTER INJECTION</a:t>
            </a:r>
          </a:p>
        </p:txBody>
      </p:sp>
      <p:sp>
        <p:nvSpPr>
          <p:cNvPr id="4" name="Content Placeholder 3">
            <a:extLst>
              <a:ext uri="{FF2B5EF4-FFF2-40B4-BE49-F238E27FC236}">
                <a16:creationId xmlns:a16="http://schemas.microsoft.com/office/drawing/2014/main" id="{9A2BA882-96E3-4235-857A-6573D88D18C8}"/>
              </a:ext>
            </a:extLst>
          </p:cNvPr>
          <p:cNvSpPr>
            <a:spLocks noGrp="1"/>
          </p:cNvSpPr>
          <p:nvPr>
            <p:ph idx="1"/>
          </p:nvPr>
        </p:nvSpPr>
        <p:spPr/>
        <p:txBody>
          <a:bodyPr>
            <a:normAutofit/>
          </a:bodyPr>
          <a:lstStyle/>
          <a:p>
            <a:pPr marL="0" indent="0">
              <a:buNone/>
            </a:pPr>
            <a:r>
              <a:rPr lang="en-IN" dirty="0"/>
              <a:t> </a:t>
            </a:r>
            <a:r>
              <a:rPr lang="en-IN" sz="2400" dirty="0"/>
              <a:t>public class </a:t>
            </a:r>
            <a:r>
              <a:rPr lang="en-IN" sz="2400" dirty="0" err="1"/>
              <a:t>SetterInjectionExample</a:t>
            </a:r>
            <a:r>
              <a:rPr lang="en-IN" sz="2400" dirty="0"/>
              <a:t> {  </a:t>
            </a:r>
          </a:p>
          <a:p>
            <a:pPr marL="0" indent="0">
              <a:buNone/>
            </a:pPr>
            <a:r>
              <a:rPr lang="en-IN" sz="2400" dirty="0"/>
              <a:t>    public static void main(String[] </a:t>
            </a:r>
            <a:r>
              <a:rPr lang="en-IN" sz="2400" dirty="0" err="1"/>
              <a:t>args</a:t>
            </a:r>
            <a:r>
              <a:rPr lang="en-IN" sz="2400" dirty="0"/>
              <a:t>) {  </a:t>
            </a:r>
          </a:p>
          <a:p>
            <a:pPr marL="0" indent="0">
              <a:buNone/>
            </a:pPr>
            <a:r>
              <a:rPr lang="en-IN" sz="2400" dirty="0"/>
              <a:t>         Resource resource=new </a:t>
            </a:r>
            <a:r>
              <a:rPr lang="en-IN" sz="2400" dirty="0" err="1"/>
              <a:t>ClassPathResource</a:t>
            </a:r>
            <a:r>
              <a:rPr lang="en-IN" sz="2400" dirty="0"/>
              <a:t>("applicationContext.xml");  </a:t>
            </a:r>
          </a:p>
          <a:p>
            <a:pPr marL="0" indent="0">
              <a:buNone/>
            </a:pPr>
            <a:r>
              <a:rPr lang="en-IN" sz="2400" dirty="0"/>
              <a:t>        </a:t>
            </a:r>
            <a:r>
              <a:rPr lang="en-IN" sz="2400" dirty="0" err="1"/>
              <a:t>BeanFactory</a:t>
            </a:r>
            <a:r>
              <a:rPr lang="en-IN" sz="2400" dirty="0"/>
              <a:t> factory=new </a:t>
            </a:r>
            <a:r>
              <a:rPr lang="en-IN" sz="2400" dirty="0" err="1"/>
              <a:t>XmlBeanFactory</a:t>
            </a:r>
            <a:r>
              <a:rPr lang="en-IN" sz="2400" dirty="0"/>
              <a:t>(resource);  </a:t>
            </a:r>
          </a:p>
          <a:p>
            <a:pPr marL="0" indent="0">
              <a:buNone/>
            </a:pPr>
            <a:r>
              <a:rPr lang="en-IN" sz="2400" dirty="0"/>
              <a:t>        Employee employee=(Employee)</a:t>
            </a:r>
            <a:r>
              <a:rPr lang="en-IN" sz="2400" dirty="0" err="1"/>
              <a:t>factory.getBean</a:t>
            </a:r>
            <a:r>
              <a:rPr lang="en-IN" sz="2400" dirty="0"/>
              <a:t>("</a:t>
            </a:r>
            <a:r>
              <a:rPr lang="en-IN" sz="2400" dirty="0" err="1"/>
              <a:t>obj</a:t>
            </a:r>
            <a:r>
              <a:rPr lang="en-IN" sz="2400" dirty="0"/>
              <a:t>");  </a:t>
            </a:r>
          </a:p>
          <a:p>
            <a:pPr marL="0" indent="0">
              <a:buNone/>
            </a:pPr>
            <a:r>
              <a:rPr lang="en-IN" sz="2400" dirty="0"/>
              <a:t>         </a:t>
            </a:r>
            <a:r>
              <a:rPr lang="en-IN" sz="2400" dirty="0" err="1"/>
              <a:t>employee.display</a:t>
            </a:r>
            <a:r>
              <a:rPr lang="en-IN" sz="2400" dirty="0"/>
              <a:t>();  </a:t>
            </a:r>
          </a:p>
          <a:p>
            <a:pPr marL="0" indent="0">
              <a:buNone/>
            </a:pPr>
            <a:r>
              <a:rPr lang="en-IN" sz="2400" dirty="0"/>
              <a:t>        }  </a:t>
            </a:r>
          </a:p>
          <a:p>
            <a:pPr marL="0" indent="0">
              <a:buNone/>
            </a:pPr>
            <a:r>
              <a:rPr lang="en-IN" sz="2400" dirty="0"/>
              <a:t>}</a:t>
            </a:r>
            <a:r>
              <a:rPr lang="en-IN" dirty="0"/>
              <a:t>  </a:t>
            </a:r>
          </a:p>
          <a:p>
            <a:endParaRPr lang="en-IN" dirty="0"/>
          </a:p>
        </p:txBody>
      </p:sp>
    </p:spTree>
    <p:extLst>
      <p:ext uri="{BB962C8B-B14F-4D97-AF65-F5344CB8AC3E}">
        <p14:creationId xmlns:p14="http://schemas.microsoft.com/office/powerpoint/2010/main" val="68679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AC77C-25BB-434A-943C-E49C97012378}"/>
              </a:ext>
            </a:extLst>
          </p:cNvPr>
          <p:cNvSpPr>
            <a:spLocks noGrp="1"/>
          </p:cNvSpPr>
          <p:nvPr>
            <p:ph type="title"/>
          </p:nvPr>
        </p:nvSpPr>
        <p:spPr/>
        <p:txBody>
          <a:bodyPr/>
          <a:lstStyle/>
          <a:p>
            <a:r>
              <a:rPr lang="en-IN" dirty="0"/>
              <a:t>Dependency injection with constructor injection</a:t>
            </a:r>
          </a:p>
        </p:txBody>
      </p:sp>
      <p:pic>
        <p:nvPicPr>
          <p:cNvPr id="7" name="Content Placeholder 6">
            <a:extLst>
              <a:ext uri="{FF2B5EF4-FFF2-40B4-BE49-F238E27FC236}">
                <a16:creationId xmlns:a16="http://schemas.microsoft.com/office/drawing/2014/main" id="{E236D993-0977-4743-BA80-67EC64E785DB}"/>
              </a:ext>
            </a:extLst>
          </p:cNvPr>
          <p:cNvPicPr>
            <a:picLocks noGrp="1" noChangeAspect="1"/>
          </p:cNvPicPr>
          <p:nvPr>
            <p:ph idx="1"/>
          </p:nvPr>
        </p:nvPicPr>
        <p:blipFill>
          <a:blip r:embed="rId2"/>
          <a:stretch>
            <a:fillRect/>
          </a:stretch>
        </p:blipFill>
        <p:spPr>
          <a:xfrm>
            <a:off x="379200" y="1295400"/>
            <a:ext cx="7926600" cy="5181600"/>
          </a:xfrm>
          <a:prstGeom prst="rect">
            <a:avLst/>
          </a:prstGeom>
        </p:spPr>
      </p:pic>
    </p:spTree>
    <p:extLst>
      <p:ext uri="{BB962C8B-B14F-4D97-AF65-F5344CB8AC3E}">
        <p14:creationId xmlns:p14="http://schemas.microsoft.com/office/powerpoint/2010/main" val="1394782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71D60-13C5-4F6A-B825-C21F12811173}"/>
              </a:ext>
            </a:extLst>
          </p:cNvPr>
          <p:cNvSpPr>
            <a:spLocks noGrp="1"/>
          </p:cNvSpPr>
          <p:nvPr>
            <p:ph type="title"/>
          </p:nvPr>
        </p:nvSpPr>
        <p:spPr/>
        <p:txBody>
          <a:bodyPr/>
          <a:lstStyle/>
          <a:p>
            <a:r>
              <a:rPr lang="en-IN" dirty="0"/>
              <a:t>Dependency injection with constructor injection</a:t>
            </a:r>
          </a:p>
        </p:txBody>
      </p:sp>
      <p:pic>
        <p:nvPicPr>
          <p:cNvPr id="6" name="Content Placeholder 5">
            <a:extLst>
              <a:ext uri="{FF2B5EF4-FFF2-40B4-BE49-F238E27FC236}">
                <a16:creationId xmlns:a16="http://schemas.microsoft.com/office/drawing/2014/main" id="{4E3EE41C-4220-4182-97EC-BBF21366CD40}"/>
              </a:ext>
            </a:extLst>
          </p:cNvPr>
          <p:cNvPicPr>
            <a:picLocks noGrp="1" noChangeAspect="1"/>
          </p:cNvPicPr>
          <p:nvPr>
            <p:ph idx="1"/>
          </p:nvPr>
        </p:nvPicPr>
        <p:blipFill>
          <a:blip r:embed="rId2"/>
          <a:stretch>
            <a:fillRect/>
          </a:stretch>
        </p:blipFill>
        <p:spPr>
          <a:xfrm>
            <a:off x="379199" y="1143000"/>
            <a:ext cx="11612705" cy="4724400"/>
          </a:xfrm>
          <a:prstGeom prst="rect">
            <a:avLst/>
          </a:prstGeom>
        </p:spPr>
      </p:pic>
    </p:spTree>
    <p:extLst>
      <p:ext uri="{BB962C8B-B14F-4D97-AF65-F5344CB8AC3E}">
        <p14:creationId xmlns:p14="http://schemas.microsoft.com/office/powerpoint/2010/main" val="1496627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5CE447-C63F-4359-940A-61520898F9DD}"/>
              </a:ext>
            </a:extLst>
          </p:cNvPr>
          <p:cNvSpPr>
            <a:spLocks noGrp="1"/>
          </p:cNvSpPr>
          <p:nvPr>
            <p:ph type="title"/>
          </p:nvPr>
        </p:nvSpPr>
        <p:spPr/>
        <p:txBody>
          <a:bodyPr/>
          <a:lstStyle/>
          <a:p>
            <a:r>
              <a:rPr lang="en-IN" dirty="0"/>
              <a:t>Dependency injection with constructor injection</a:t>
            </a:r>
          </a:p>
        </p:txBody>
      </p:sp>
      <p:sp>
        <p:nvSpPr>
          <p:cNvPr id="4" name="Content Placeholder 3">
            <a:extLst>
              <a:ext uri="{FF2B5EF4-FFF2-40B4-BE49-F238E27FC236}">
                <a16:creationId xmlns:a16="http://schemas.microsoft.com/office/drawing/2014/main" id="{CC7876AA-6E0F-4001-8602-E06B07874EDF}"/>
              </a:ext>
            </a:extLst>
          </p:cNvPr>
          <p:cNvSpPr>
            <a:spLocks noGrp="1"/>
          </p:cNvSpPr>
          <p:nvPr>
            <p:ph idx="1"/>
          </p:nvPr>
        </p:nvSpPr>
        <p:spPr/>
        <p:txBody>
          <a:bodyPr>
            <a:normAutofit fontScale="92500" lnSpcReduction="20000"/>
          </a:bodyPr>
          <a:lstStyle/>
          <a:p>
            <a:pPr marL="0" indent="0">
              <a:buNone/>
            </a:pPr>
            <a:r>
              <a:rPr lang="en-IN" dirty="0"/>
              <a:t>import </a:t>
            </a:r>
            <a:r>
              <a:rPr lang="en-IN" dirty="0" err="1"/>
              <a:t>org.springframework.beans.factory.BeanFactory</a:t>
            </a:r>
            <a:r>
              <a:rPr lang="en-IN" dirty="0"/>
              <a:t>;  </a:t>
            </a:r>
          </a:p>
          <a:p>
            <a:pPr marL="0" indent="0">
              <a:buNone/>
            </a:pPr>
            <a:r>
              <a:rPr lang="en-IN" dirty="0"/>
              <a:t>import </a:t>
            </a:r>
            <a:r>
              <a:rPr lang="en-IN" dirty="0" err="1"/>
              <a:t>org.springframework.beans.factory.xml.XmlBeanFactory</a:t>
            </a:r>
            <a:r>
              <a:rPr lang="en-IN" dirty="0"/>
              <a:t>;  </a:t>
            </a:r>
          </a:p>
          <a:p>
            <a:pPr marL="0" indent="0">
              <a:buNone/>
            </a:pPr>
            <a:r>
              <a:rPr lang="en-IN" dirty="0"/>
              <a:t>import org.springframework.core.io.*;  </a:t>
            </a:r>
          </a:p>
          <a:p>
            <a:pPr marL="0" indent="0">
              <a:buNone/>
            </a:pPr>
            <a:r>
              <a:rPr lang="en-IN" dirty="0"/>
              <a:t>  public class </a:t>
            </a:r>
            <a:r>
              <a:rPr lang="en-IN" dirty="0" err="1"/>
              <a:t>ConstructorInjection</a:t>
            </a:r>
            <a:r>
              <a:rPr lang="en-IN" dirty="0"/>
              <a:t> {  </a:t>
            </a:r>
          </a:p>
          <a:p>
            <a:pPr marL="0" indent="0">
              <a:buNone/>
            </a:pPr>
            <a:r>
              <a:rPr lang="en-IN" dirty="0"/>
              <a:t>    public static void main(String[] </a:t>
            </a:r>
            <a:r>
              <a:rPr lang="en-IN" dirty="0" err="1"/>
              <a:t>args</a:t>
            </a:r>
            <a:r>
              <a:rPr lang="en-IN" dirty="0"/>
              <a:t>) {  </a:t>
            </a:r>
          </a:p>
          <a:p>
            <a:pPr marL="0" indent="0">
              <a:buNone/>
            </a:pPr>
            <a:r>
              <a:rPr lang="en-IN" dirty="0" err="1"/>
              <a:t>ApplicationContext</a:t>
            </a:r>
            <a:r>
              <a:rPr lang="en-IN" dirty="0"/>
              <a:t> context = new </a:t>
            </a:r>
            <a:r>
              <a:rPr lang="en-IN" dirty="0" err="1"/>
              <a:t>ClassPathXmlApplicationContext</a:t>
            </a:r>
            <a:r>
              <a:rPr lang="en-IN" dirty="0"/>
              <a:t>("applicationContext.xml");  </a:t>
            </a:r>
          </a:p>
          <a:p>
            <a:pPr marL="0" indent="0">
              <a:buNone/>
            </a:pPr>
            <a:r>
              <a:rPr lang="en-IN" dirty="0"/>
              <a:t>        Employee employee=(Employee)</a:t>
            </a:r>
            <a:r>
              <a:rPr lang="en-IN" dirty="0" err="1"/>
              <a:t>context.getBean</a:t>
            </a:r>
            <a:r>
              <a:rPr lang="en-IN" dirty="0"/>
              <a:t>(“</a:t>
            </a:r>
            <a:r>
              <a:rPr lang="en-IN" dirty="0" err="1"/>
              <a:t>obj</a:t>
            </a:r>
            <a:r>
              <a:rPr lang="en-IN" dirty="0"/>
              <a:t>");  </a:t>
            </a:r>
          </a:p>
          <a:p>
            <a:pPr marL="0" indent="0">
              <a:buNone/>
            </a:pPr>
            <a:r>
              <a:rPr lang="en-IN" dirty="0"/>
              <a:t>         </a:t>
            </a:r>
            <a:r>
              <a:rPr lang="en-IN" dirty="0" err="1"/>
              <a:t>employee.display</a:t>
            </a:r>
            <a:r>
              <a:rPr lang="en-IN" dirty="0"/>
              <a:t>();  </a:t>
            </a:r>
          </a:p>
          <a:p>
            <a:pPr marL="0" indent="0">
              <a:buNone/>
            </a:pPr>
            <a:r>
              <a:rPr lang="en-IN" dirty="0"/>
              <a:t>    </a:t>
            </a:r>
          </a:p>
          <a:p>
            <a:pPr marL="0" indent="0">
              <a:buNone/>
            </a:pPr>
            <a:r>
              <a:rPr lang="en-IN" dirty="0"/>
              <a:t>    }  </a:t>
            </a:r>
          </a:p>
          <a:p>
            <a:pPr marL="0" indent="0">
              <a:buNone/>
            </a:pPr>
            <a:r>
              <a:rPr lang="en-IN" dirty="0"/>
              <a:t>}  </a:t>
            </a:r>
          </a:p>
          <a:p>
            <a:endParaRPr lang="en-IN" dirty="0"/>
          </a:p>
        </p:txBody>
      </p:sp>
    </p:spTree>
    <p:extLst>
      <p:ext uri="{BB962C8B-B14F-4D97-AF65-F5344CB8AC3E}">
        <p14:creationId xmlns:p14="http://schemas.microsoft.com/office/powerpoint/2010/main" val="1436863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4A661-A9E5-48D5-B2AB-D31AB6FB69A7}"/>
              </a:ext>
            </a:extLst>
          </p:cNvPr>
          <p:cNvSpPr>
            <a:spLocks noGrp="1"/>
          </p:cNvSpPr>
          <p:nvPr>
            <p:ph type="title"/>
          </p:nvPr>
        </p:nvSpPr>
        <p:spPr/>
        <p:txBody>
          <a:bodyPr/>
          <a:lstStyle/>
          <a:p>
            <a:r>
              <a:rPr lang="en-IN" dirty="0" err="1"/>
              <a:t>autowire</a:t>
            </a:r>
            <a:endParaRPr lang="en-IN" dirty="0"/>
          </a:p>
        </p:txBody>
      </p:sp>
      <p:sp>
        <p:nvSpPr>
          <p:cNvPr id="3" name="Content Placeholder 2">
            <a:extLst>
              <a:ext uri="{FF2B5EF4-FFF2-40B4-BE49-F238E27FC236}">
                <a16:creationId xmlns:a16="http://schemas.microsoft.com/office/drawing/2014/main" id="{4AD8DF0E-13CA-40D1-9625-E19DD47442CE}"/>
              </a:ext>
            </a:extLst>
          </p:cNvPr>
          <p:cNvSpPr>
            <a:spLocks noGrp="1"/>
          </p:cNvSpPr>
          <p:nvPr>
            <p:ph idx="1"/>
          </p:nvPr>
        </p:nvSpPr>
        <p:spPr/>
        <p:txBody>
          <a:bodyPr/>
          <a:lstStyle/>
          <a:p>
            <a:r>
              <a:rPr lang="en-US" dirty="0"/>
              <a:t>Spring @</a:t>
            </a:r>
            <a:r>
              <a:rPr lang="en-US" dirty="0" err="1"/>
              <a:t>Autowired</a:t>
            </a:r>
            <a:r>
              <a:rPr lang="en-US" dirty="0"/>
              <a:t> annotation is used for automatic dependency injection. Spring framework is built on dependency injection and we inject the class dependencies through spring bean configuration file.</a:t>
            </a:r>
          </a:p>
          <a:p>
            <a:r>
              <a:rPr lang="en-US" dirty="0"/>
              <a:t>Usually we provide bean configuration details in the spring bean configuration file and we also specify the beans that will be injected in other beans using ref attribute. But Spring framework provides </a:t>
            </a:r>
            <a:r>
              <a:rPr lang="en-US" dirty="0" err="1"/>
              <a:t>autowiring</a:t>
            </a:r>
            <a:r>
              <a:rPr lang="en-US" dirty="0"/>
              <a:t> features too where we don’t need to provide bean injection details explicitly.</a:t>
            </a:r>
          </a:p>
          <a:p>
            <a:endParaRPr lang="en-IN" dirty="0"/>
          </a:p>
        </p:txBody>
      </p:sp>
    </p:spTree>
    <p:extLst>
      <p:ext uri="{BB962C8B-B14F-4D97-AF65-F5344CB8AC3E}">
        <p14:creationId xmlns:p14="http://schemas.microsoft.com/office/powerpoint/2010/main" val="1438120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437B7F-50D4-48CC-8B64-8D7C222AFE44}"/>
              </a:ext>
            </a:extLst>
          </p:cNvPr>
          <p:cNvSpPr>
            <a:spLocks noGrp="1"/>
          </p:cNvSpPr>
          <p:nvPr>
            <p:ph type="title"/>
          </p:nvPr>
        </p:nvSpPr>
        <p:spPr/>
        <p:txBody>
          <a:bodyPr/>
          <a:lstStyle/>
          <a:p>
            <a:r>
              <a:rPr lang="en-IN" dirty="0" err="1"/>
              <a:t>autowire</a:t>
            </a:r>
            <a:endParaRPr lang="en-IN" dirty="0"/>
          </a:p>
        </p:txBody>
      </p:sp>
      <p:sp>
        <p:nvSpPr>
          <p:cNvPr id="4" name="Content Placeholder 3">
            <a:extLst>
              <a:ext uri="{FF2B5EF4-FFF2-40B4-BE49-F238E27FC236}">
                <a16:creationId xmlns:a16="http://schemas.microsoft.com/office/drawing/2014/main" id="{8D67ACFC-1BCC-47D1-A8C1-FA4C10690976}"/>
              </a:ext>
            </a:extLst>
          </p:cNvPr>
          <p:cNvSpPr>
            <a:spLocks noGrp="1"/>
          </p:cNvSpPr>
          <p:nvPr>
            <p:ph idx="1"/>
          </p:nvPr>
        </p:nvSpPr>
        <p:spPr/>
        <p:txBody>
          <a:bodyPr>
            <a:normAutofit lnSpcReduction="10000"/>
          </a:bodyPr>
          <a:lstStyle/>
          <a:p>
            <a:r>
              <a:rPr lang="en-US" dirty="0" err="1"/>
              <a:t>autowire</a:t>
            </a:r>
            <a:r>
              <a:rPr lang="en-US" dirty="0"/>
              <a:t> </a:t>
            </a:r>
            <a:r>
              <a:rPr lang="en-US" dirty="0" err="1"/>
              <a:t>byName</a:t>
            </a:r>
            <a:r>
              <a:rPr lang="en-US" dirty="0"/>
              <a:t> – For this type of </a:t>
            </a:r>
            <a:r>
              <a:rPr lang="en-US" dirty="0" err="1"/>
              <a:t>autowiring</a:t>
            </a:r>
            <a:r>
              <a:rPr lang="en-US" dirty="0"/>
              <a:t>, setter method is used for dependency injection. Also the variable name should be same in the class where we will inject the dependency and in the spring bean configuration file.</a:t>
            </a:r>
          </a:p>
          <a:p>
            <a:r>
              <a:rPr lang="en-US" dirty="0" err="1"/>
              <a:t>autowire</a:t>
            </a:r>
            <a:r>
              <a:rPr lang="en-US" dirty="0"/>
              <a:t> </a:t>
            </a:r>
            <a:r>
              <a:rPr lang="en-US" dirty="0" err="1"/>
              <a:t>byType</a:t>
            </a:r>
            <a:r>
              <a:rPr lang="en-US" dirty="0"/>
              <a:t> – For this type of </a:t>
            </a:r>
            <a:r>
              <a:rPr lang="en-US" dirty="0" err="1"/>
              <a:t>autowiring</a:t>
            </a:r>
            <a:r>
              <a:rPr lang="en-US" dirty="0"/>
              <a:t>, class type is used. So there should be only one bean configured for this type in the spring bean configuration file.</a:t>
            </a:r>
          </a:p>
          <a:p>
            <a:r>
              <a:rPr lang="en-US" dirty="0" err="1"/>
              <a:t>autowire</a:t>
            </a:r>
            <a:r>
              <a:rPr lang="en-US" dirty="0"/>
              <a:t> by constructor – This is almost similar to </a:t>
            </a:r>
            <a:r>
              <a:rPr lang="en-US" dirty="0" err="1"/>
              <a:t>autowire</a:t>
            </a:r>
            <a:r>
              <a:rPr lang="en-US" dirty="0"/>
              <a:t> </a:t>
            </a:r>
            <a:r>
              <a:rPr lang="en-US" dirty="0" err="1"/>
              <a:t>byType</a:t>
            </a:r>
            <a:r>
              <a:rPr lang="en-US" dirty="0"/>
              <a:t>, the only difference is that constructor is used to inject the dependency.</a:t>
            </a:r>
          </a:p>
          <a:p>
            <a:r>
              <a:rPr lang="en-US" dirty="0" err="1"/>
              <a:t>autowire</a:t>
            </a:r>
            <a:r>
              <a:rPr lang="en-US" dirty="0"/>
              <a:t> by autodetect – If you are on Spring 3.0 or older versions, this is one of the </a:t>
            </a:r>
            <a:r>
              <a:rPr lang="en-US" dirty="0" err="1"/>
              <a:t>autowire</a:t>
            </a:r>
            <a:r>
              <a:rPr lang="en-US" dirty="0"/>
              <a:t> options available. This option was used for </a:t>
            </a:r>
            <a:r>
              <a:rPr lang="en-US" dirty="0" err="1"/>
              <a:t>autowire</a:t>
            </a:r>
            <a:r>
              <a:rPr lang="en-US" dirty="0"/>
              <a:t> by constructor or </a:t>
            </a:r>
            <a:r>
              <a:rPr lang="en-US" dirty="0" err="1"/>
              <a:t>byType</a:t>
            </a:r>
            <a:r>
              <a:rPr lang="en-US" dirty="0"/>
              <a:t>, as determined by Spring container.</a:t>
            </a:r>
          </a:p>
          <a:p>
            <a:endParaRPr lang="en-IN" dirty="0"/>
          </a:p>
        </p:txBody>
      </p:sp>
    </p:spTree>
    <p:extLst>
      <p:ext uri="{BB962C8B-B14F-4D97-AF65-F5344CB8AC3E}">
        <p14:creationId xmlns:p14="http://schemas.microsoft.com/office/powerpoint/2010/main" val="3088100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183BE0-0747-4920-94F7-251CF75AE27D}"/>
              </a:ext>
            </a:extLst>
          </p:cNvPr>
          <p:cNvSpPr>
            <a:spLocks noGrp="1"/>
          </p:cNvSpPr>
          <p:nvPr>
            <p:ph type="title"/>
          </p:nvPr>
        </p:nvSpPr>
        <p:spPr/>
        <p:txBody>
          <a:bodyPr/>
          <a:lstStyle/>
          <a:p>
            <a:r>
              <a:rPr lang="en-IN" dirty="0"/>
              <a:t>Spring </a:t>
            </a:r>
            <a:r>
              <a:rPr lang="en-IN" dirty="0" err="1"/>
              <a:t>Autowiring</a:t>
            </a:r>
            <a:r>
              <a:rPr lang="en-IN" dirty="0"/>
              <a:t> </a:t>
            </a:r>
            <a:r>
              <a:rPr lang="en-IN" dirty="0" err="1"/>
              <a:t>byName</a:t>
            </a:r>
            <a:endParaRPr lang="en-IN" dirty="0"/>
          </a:p>
        </p:txBody>
      </p:sp>
      <p:sp>
        <p:nvSpPr>
          <p:cNvPr id="4" name="Content Placeholder 3">
            <a:extLst>
              <a:ext uri="{FF2B5EF4-FFF2-40B4-BE49-F238E27FC236}">
                <a16:creationId xmlns:a16="http://schemas.microsoft.com/office/drawing/2014/main" id="{098A7B1D-9C55-4DE1-A55E-A950B54DE9DE}"/>
              </a:ext>
            </a:extLst>
          </p:cNvPr>
          <p:cNvSpPr>
            <a:spLocks noGrp="1"/>
          </p:cNvSpPr>
          <p:nvPr>
            <p:ph idx="1"/>
          </p:nvPr>
        </p:nvSpPr>
        <p:spPr/>
        <p:txBody>
          <a:bodyPr/>
          <a:lstStyle/>
          <a:p>
            <a:endParaRPr lang="en-IN" dirty="0"/>
          </a:p>
          <a:p>
            <a:endParaRPr lang="en-IN" dirty="0"/>
          </a:p>
        </p:txBody>
      </p:sp>
      <p:pic>
        <p:nvPicPr>
          <p:cNvPr id="6" name="Picture 5">
            <a:extLst>
              <a:ext uri="{FF2B5EF4-FFF2-40B4-BE49-F238E27FC236}">
                <a16:creationId xmlns:a16="http://schemas.microsoft.com/office/drawing/2014/main" id="{EDF69079-4A6B-4F4E-A5C0-F266EAC60D9C}"/>
              </a:ext>
            </a:extLst>
          </p:cNvPr>
          <p:cNvPicPr>
            <a:picLocks noChangeAspect="1"/>
          </p:cNvPicPr>
          <p:nvPr/>
        </p:nvPicPr>
        <p:blipFill>
          <a:blip r:embed="rId2"/>
          <a:stretch>
            <a:fillRect/>
          </a:stretch>
        </p:blipFill>
        <p:spPr>
          <a:xfrm>
            <a:off x="379200" y="1371600"/>
            <a:ext cx="5000625" cy="3686175"/>
          </a:xfrm>
          <a:prstGeom prst="rect">
            <a:avLst/>
          </a:prstGeom>
        </p:spPr>
      </p:pic>
    </p:spTree>
    <p:extLst>
      <p:ext uri="{BB962C8B-B14F-4D97-AF65-F5344CB8AC3E}">
        <p14:creationId xmlns:p14="http://schemas.microsoft.com/office/powerpoint/2010/main" val="3138360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US" dirty="0"/>
              <a:t>Before proceeding with this tutorial, you should have a good understanding of Java programming language. A basic understanding of Eclipse IDE is also required because all the examples have been compiled using Eclipse IDE.</a:t>
            </a:r>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3ED6B-9C43-4418-B093-C103573A5713}"/>
              </a:ext>
            </a:extLst>
          </p:cNvPr>
          <p:cNvSpPr>
            <a:spLocks noGrp="1"/>
          </p:cNvSpPr>
          <p:nvPr>
            <p:ph type="title"/>
          </p:nvPr>
        </p:nvSpPr>
        <p:spPr/>
        <p:txBody>
          <a:bodyPr/>
          <a:lstStyle/>
          <a:p>
            <a:r>
              <a:rPr lang="en-IN" dirty="0"/>
              <a:t>Spring </a:t>
            </a:r>
            <a:r>
              <a:rPr lang="en-IN" dirty="0" err="1"/>
              <a:t>Autowiring</a:t>
            </a:r>
            <a:r>
              <a:rPr lang="en-IN" dirty="0"/>
              <a:t> </a:t>
            </a:r>
            <a:r>
              <a:rPr lang="en-IN" dirty="0" err="1"/>
              <a:t>byName</a:t>
            </a:r>
            <a:endParaRPr lang="en-IN" dirty="0"/>
          </a:p>
        </p:txBody>
      </p:sp>
      <p:pic>
        <p:nvPicPr>
          <p:cNvPr id="4" name="Content Placeholder 3">
            <a:extLst>
              <a:ext uri="{FF2B5EF4-FFF2-40B4-BE49-F238E27FC236}">
                <a16:creationId xmlns:a16="http://schemas.microsoft.com/office/drawing/2014/main" id="{DC723D20-7E31-4D9E-B17A-2CA58ABBDDF8}"/>
              </a:ext>
            </a:extLst>
          </p:cNvPr>
          <p:cNvPicPr>
            <a:picLocks noGrp="1" noChangeAspect="1"/>
          </p:cNvPicPr>
          <p:nvPr>
            <p:ph idx="1"/>
          </p:nvPr>
        </p:nvPicPr>
        <p:blipFill>
          <a:blip r:embed="rId2"/>
          <a:stretch>
            <a:fillRect/>
          </a:stretch>
        </p:blipFill>
        <p:spPr>
          <a:xfrm>
            <a:off x="379200" y="1143000"/>
            <a:ext cx="10365000" cy="5105400"/>
          </a:xfrm>
          <a:prstGeom prst="rect">
            <a:avLst/>
          </a:prstGeom>
        </p:spPr>
      </p:pic>
    </p:spTree>
    <p:extLst>
      <p:ext uri="{BB962C8B-B14F-4D97-AF65-F5344CB8AC3E}">
        <p14:creationId xmlns:p14="http://schemas.microsoft.com/office/powerpoint/2010/main" val="4057004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7449A-2D48-4395-A7FB-D4188C527F11}"/>
              </a:ext>
            </a:extLst>
          </p:cNvPr>
          <p:cNvSpPr>
            <a:spLocks noGrp="1"/>
          </p:cNvSpPr>
          <p:nvPr>
            <p:ph type="title"/>
          </p:nvPr>
        </p:nvSpPr>
        <p:spPr>
          <a:xfrm>
            <a:off x="379200" y="260022"/>
            <a:ext cx="10477986" cy="612337"/>
          </a:xfrm>
        </p:spPr>
        <p:txBody>
          <a:bodyPr/>
          <a:lstStyle/>
          <a:p>
            <a:r>
              <a:rPr lang="en-IN" dirty="0"/>
              <a:t>Spring </a:t>
            </a:r>
            <a:r>
              <a:rPr lang="en-IN" dirty="0" err="1"/>
              <a:t>Autowiring</a:t>
            </a:r>
            <a:r>
              <a:rPr lang="en-IN" dirty="0"/>
              <a:t> </a:t>
            </a:r>
            <a:r>
              <a:rPr lang="en-IN" dirty="0" err="1"/>
              <a:t>byName</a:t>
            </a:r>
            <a:endParaRPr lang="en-IN" dirty="0"/>
          </a:p>
        </p:txBody>
      </p:sp>
      <p:sp>
        <p:nvSpPr>
          <p:cNvPr id="3" name="Content Placeholder 2">
            <a:extLst>
              <a:ext uri="{FF2B5EF4-FFF2-40B4-BE49-F238E27FC236}">
                <a16:creationId xmlns:a16="http://schemas.microsoft.com/office/drawing/2014/main" id="{3A006E8C-6EA9-43F0-96CD-1D734F27356E}"/>
              </a:ext>
            </a:extLst>
          </p:cNvPr>
          <p:cNvSpPr>
            <a:spLocks noGrp="1"/>
          </p:cNvSpPr>
          <p:nvPr>
            <p:ph idx="1"/>
          </p:nvPr>
        </p:nvSpPr>
        <p:spPr/>
        <p:txBody>
          <a:bodyPr>
            <a:normAutofit fontScale="77500" lnSpcReduction="20000"/>
          </a:bodyPr>
          <a:lstStyle/>
          <a:p>
            <a:pPr marL="0" indent="0">
              <a:buNone/>
            </a:pPr>
            <a:r>
              <a:rPr lang="en-IN" dirty="0"/>
              <a:t>import </a:t>
            </a:r>
            <a:r>
              <a:rPr lang="en-IN" dirty="0" err="1"/>
              <a:t>org.springframework.beans.factory.BeanFactory</a:t>
            </a:r>
            <a:r>
              <a:rPr lang="en-IN" dirty="0"/>
              <a:t>;</a:t>
            </a:r>
          </a:p>
          <a:p>
            <a:pPr marL="0" indent="0">
              <a:buNone/>
            </a:pPr>
            <a:r>
              <a:rPr lang="en-IN" dirty="0"/>
              <a:t>import </a:t>
            </a:r>
            <a:r>
              <a:rPr lang="en-IN" dirty="0" err="1"/>
              <a:t>org.springframework.beans.factory.xml.XmlBeanFactory</a:t>
            </a:r>
            <a:r>
              <a:rPr lang="en-IN" dirty="0"/>
              <a:t>;</a:t>
            </a:r>
          </a:p>
          <a:p>
            <a:pPr marL="0" indent="0">
              <a:buNone/>
            </a:pPr>
            <a:r>
              <a:rPr lang="en-IN" dirty="0"/>
              <a:t>import </a:t>
            </a:r>
            <a:r>
              <a:rPr lang="en-IN" dirty="0" err="1"/>
              <a:t>org.springframework.core.io.ClassPathResource</a:t>
            </a:r>
            <a:r>
              <a:rPr lang="en-IN" dirty="0"/>
              <a:t>;</a:t>
            </a:r>
          </a:p>
          <a:p>
            <a:pPr marL="0" indent="0">
              <a:buNone/>
            </a:pPr>
            <a:r>
              <a:rPr lang="en-IN" dirty="0"/>
              <a:t>import </a:t>
            </a:r>
            <a:r>
              <a:rPr lang="en-IN" dirty="0" err="1"/>
              <a:t>org.springframework.core.io.Resource</a:t>
            </a:r>
            <a:r>
              <a:rPr lang="en-IN" dirty="0"/>
              <a:t>;</a:t>
            </a:r>
          </a:p>
          <a:p>
            <a:pPr marL="0" indent="0">
              <a:buNone/>
            </a:pPr>
            <a:r>
              <a:rPr lang="en-IN" dirty="0"/>
              <a:t>public class ClientLogic {</a:t>
            </a:r>
          </a:p>
          <a:p>
            <a:pPr marL="0" indent="0">
              <a:buNone/>
            </a:pPr>
            <a:r>
              <a:rPr lang="en-IN" dirty="0"/>
              <a:t>	public static void main(String[] </a:t>
            </a:r>
            <a:r>
              <a:rPr lang="en-IN" dirty="0" err="1"/>
              <a:t>args</a:t>
            </a:r>
            <a:r>
              <a:rPr lang="en-IN" dirty="0"/>
              <a:t>) {</a:t>
            </a:r>
          </a:p>
          <a:p>
            <a:pPr marL="0" indent="0">
              <a:buNone/>
            </a:pPr>
            <a:r>
              <a:rPr lang="en-IN" dirty="0"/>
              <a:t>		Resource res = new </a:t>
            </a:r>
            <a:r>
              <a:rPr lang="en-IN" dirty="0" err="1"/>
              <a:t>ClassPathResource</a:t>
            </a:r>
            <a:r>
              <a:rPr lang="en-IN" dirty="0"/>
              <a:t>("spconfig.xml");</a:t>
            </a:r>
          </a:p>
          <a:p>
            <a:pPr marL="0" indent="0">
              <a:buNone/>
            </a:pPr>
            <a:r>
              <a:rPr lang="en-IN" dirty="0"/>
              <a:t>		</a:t>
            </a:r>
            <a:r>
              <a:rPr lang="en-IN" dirty="0" err="1"/>
              <a:t>BeanFactory</a:t>
            </a:r>
            <a:r>
              <a:rPr lang="en-IN" dirty="0"/>
              <a:t> factory = new </a:t>
            </a:r>
            <a:r>
              <a:rPr lang="en-IN" dirty="0" err="1"/>
              <a:t>XmlBeanFactory</a:t>
            </a:r>
            <a:r>
              <a:rPr lang="en-IN" dirty="0"/>
              <a:t>(res);</a:t>
            </a:r>
          </a:p>
          <a:p>
            <a:pPr marL="0" indent="0">
              <a:buNone/>
            </a:pPr>
            <a:r>
              <a:rPr lang="en-IN" dirty="0"/>
              <a:t>		Object </a:t>
            </a:r>
            <a:r>
              <a:rPr lang="en-IN" dirty="0" err="1"/>
              <a:t>object</a:t>
            </a:r>
            <a:r>
              <a:rPr lang="en-IN" dirty="0"/>
              <a:t> = </a:t>
            </a:r>
            <a:r>
              <a:rPr lang="en-IN" dirty="0" err="1"/>
              <a:t>factory.getBean</a:t>
            </a:r>
            <a:r>
              <a:rPr lang="en-IN" dirty="0"/>
              <a:t>("id1");</a:t>
            </a:r>
          </a:p>
          <a:p>
            <a:pPr marL="0" indent="0">
              <a:buNone/>
            </a:pPr>
            <a:r>
              <a:rPr lang="en-IN" dirty="0"/>
              <a:t>		Categories category = (Categories) object;</a:t>
            </a:r>
          </a:p>
          <a:p>
            <a:pPr marL="0" indent="0">
              <a:buNone/>
            </a:pPr>
            <a:r>
              <a:rPr lang="en-IN" dirty="0"/>
              <a:t>		 </a:t>
            </a:r>
            <a:r>
              <a:rPr lang="en-IN" dirty="0" err="1"/>
              <a:t>category.show</a:t>
            </a:r>
            <a:r>
              <a:rPr lang="en-IN" dirty="0"/>
              <a:t>();</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38779226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07F50-709F-4D51-B121-7F36C12F11CD}"/>
              </a:ext>
            </a:extLst>
          </p:cNvPr>
          <p:cNvSpPr>
            <a:spLocks noGrp="1"/>
          </p:cNvSpPr>
          <p:nvPr>
            <p:ph type="title"/>
          </p:nvPr>
        </p:nvSpPr>
        <p:spPr/>
        <p:txBody>
          <a:bodyPr/>
          <a:lstStyle/>
          <a:p>
            <a:r>
              <a:rPr lang="en-IN" dirty="0"/>
              <a:t>Spring </a:t>
            </a:r>
            <a:r>
              <a:rPr lang="en-IN" dirty="0" err="1"/>
              <a:t>Autowiring</a:t>
            </a:r>
            <a:r>
              <a:rPr lang="en-IN" dirty="0"/>
              <a:t> </a:t>
            </a:r>
            <a:r>
              <a:rPr lang="en-IN" dirty="0" err="1"/>
              <a:t>byName</a:t>
            </a:r>
            <a:endParaRPr lang="en-IN" dirty="0"/>
          </a:p>
        </p:txBody>
      </p:sp>
      <p:sp>
        <p:nvSpPr>
          <p:cNvPr id="4" name="Content Placeholder 3">
            <a:extLst>
              <a:ext uri="{FF2B5EF4-FFF2-40B4-BE49-F238E27FC236}">
                <a16:creationId xmlns:a16="http://schemas.microsoft.com/office/drawing/2014/main" id="{BD7621F9-25C2-4802-846A-2CA1C7EBFBA0}"/>
              </a:ext>
            </a:extLst>
          </p:cNvPr>
          <p:cNvSpPr>
            <a:spLocks noGrp="1"/>
          </p:cNvSpPr>
          <p:nvPr>
            <p:ph idx="1"/>
          </p:nvPr>
        </p:nvSpPr>
        <p:spPr/>
        <p:txBody>
          <a:bodyPr>
            <a:normAutofit fontScale="92500" lnSpcReduction="10000"/>
          </a:bodyPr>
          <a:lstStyle/>
          <a:p>
            <a:pPr marL="0" indent="0">
              <a:buNone/>
            </a:pPr>
            <a:r>
              <a:rPr lang="en-IN" sz="2600" dirty="0"/>
              <a:t>&lt;!DOCTYPE beans PUBLIC "-//SPRING//DTD BEAN 2.0//EN"</a:t>
            </a:r>
          </a:p>
          <a:p>
            <a:pPr marL="0" indent="0">
              <a:buNone/>
            </a:pPr>
            <a:r>
              <a:rPr lang="en-IN" sz="2600" dirty="0"/>
              <a:t>"http://www.springframework.org/dtd/spring-beans-2.0.dtd"&gt;</a:t>
            </a:r>
          </a:p>
          <a:p>
            <a:pPr marL="0" indent="0">
              <a:buNone/>
            </a:pPr>
            <a:r>
              <a:rPr lang="en-IN" sz="2600" dirty="0"/>
              <a:t> &lt;beans&gt;</a:t>
            </a:r>
          </a:p>
          <a:p>
            <a:pPr marL="0" indent="0">
              <a:buNone/>
            </a:pPr>
            <a:r>
              <a:rPr lang="en-IN" sz="2600" dirty="0"/>
              <a:t>  &lt;bean id="id1" class=“</a:t>
            </a:r>
            <a:r>
              <a:rPr lang="en-IN" sz="2600" dirty="0" err="1"/>
              <a:t>com.hcl.Categories</a:t>
            </a:r>
            <a:r>
              <a:rPr lang="en-IN" sz="2600" dirty="0"/>
              <a:t>" </a:t>
            </a:r>
            <a:r>
              <a:rPr lang="en-IN" sz="2600" dirty="0" err="1"/>
              <a:t>autowire</a:t>
            </a:r>
            <a:r>
              <a:rPr lang="en-IN" sz="2600" dirty="0"/>
              <a:t>="</a:t>
            </a:r>
            <a:r>
              <a:rPr lang="en-IN" sz="2600" dirty="0" err="1"/>
              <a:t>byName</a:t>
            </a:r>
            <a:r>
              <a:rPr lang="en-IN" sz="2600" dirty="0"/>
              <a:t>"&gt;</a:t>
            </a:r>
          </a:p>
          <a:p>
            <a:pPr marL="0" indent="0">
              <a:buNone/>
            </a:pPr>
            <a:r>
              <a:rPr lang="en-IN" sz="2600" dirty="0"/>
              <a:t>        &lt;property name="name" value="General Books" /&gt;</a:t>
            </a:r>
          </a:p>
          <a:p>
            <a:pPr marL="0" indent="0">
              <a:buNone/>
            </a:pPr>
            <a:r>
              <a:rPr lang="en-IN" sz="2600" dirty="0"/>
              <a:t>  &lt;/bean&gt;</a:t>
            </a:r>
          </a:p>
          <a:p>
            <a:pPr marL="0" indent="0">
              <a:buNone/>
            </a:pPr>
            <a:r>
              <a:rPr lang="en-IN" sz="2600" dirty="0"/>
              <a:t>  &lt;bean id="</a:t>
            </a:r>
            <a:r>
              <a:rPr lang="en-IN" sz="2600" dirty="0" err="1"/>
              <a:t>bk</a:t>
            </a:r>
            <a:r>
              <a:rPr lang="en-IN" sz="2600" dirty="0"/>
              <a:t>" class=“</a:t>
            </a:r>
            <a:r>
              <a:rPr lang="en-IN" sz="2600" dirty="0" err="1"/>
              <a:t>com.hcl.Book</a:t>
            </a:r>
            <a:r>
              <a:rPr lang="en-IN" sz="2600" dirty="0"/>
              <a:t>"&gt;</a:t>
            </a:r>
          </a:p>
          <a:p>
            <a:pPr marL="0" indent="0">
              <a:buNone/>
            </a:pPr>
            <a:r>
              <a:rPr lang="en-IN" sz="2600" dirty="0"/>
              <a:t>        &lt;property name="</a:t>
            </a:r>
            <a:r>
              <a:rPr lang="en-IN" sz="2600" dirty="0" err="1"/>
              <a:t>bookname</a:t>
            </a:r>
            <a:r>
              <a:rPr lang="en-IN" sz="2600" dirty="0"/>
              <a:t>" value="The Kids" /&gt;</a:t>
            </a:r>
          </a:p>
          <a:p>
            <a:pPr marL="0" indent="0">
              <a:buNone/>
            </a:pPr>
            <a:r>
              <a:rPr lang="en-IN" sz="2600" dirty="0"/>
              <a:t>        &lt;property name="</a:t>
            </a:r>
            <a:r>
              <a:rPr lang="en-IN" sz="2600" dirty="0" err="1"/>
              <a:t>bookprice</a:t>
            </a:r>
            <a:r>
              <a:rPr lang="en-IN" sz="2600" dirty="0"/>
              <a:t>" value="300" /&gt;</a:t>
            </a:r>
          </a:p>
          <a:p>
            <a:pPr marL="0" indent="0">
              <a:buNone/>
            </a:pPr>
            <a:r>
              <a:rPr lang="en-IN" sz="2600" dirty="0"/>
              <a:t>  &lt;/bean&gt;</a:t>
            </a:r>
          </a:p>
          <a:p>
            <a:pPr marL="0" indent="0">
              <a:buNone/>
            </a:pPr>
            <a:r>
              <a:rPr lang="en-IN" sz="2600" dirty="0"/>
              <a:t>&lt;/beans&gt;</a:t>
            </a:r>
          </a:p>
          <a:p>
            <a:endParaRPr lang="en-IN" dirty="0"/>
          </a:p>
        </p:txBody>
      </p:sp>
    </p:spTree>
    <p:extLst>
      <p:ext uri="{BB962C8B-B14F-4D97-AF65-F5344CB8AC3E}">
        <p14:creationId xmlns:p14="http://schemas.microsoft.com/office/powerpoint/2010/main" val="2208148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A3B6-C4FC-4765-98EB-C9B8B3C07714}"/>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sp>
        <p:nvSpPr>
          <p:cNvPr id="3" name="Content Placeholder 2">
            <a:extLst>
              <a:ext uri="{FF2B5EF4-FFF2-40B4-BE49-F238E27FC236}">
                <a16:creationId xmlns:a16="http://schemas.microsoft.com/office/drawing/2014/main" id="{81C0BD57-BF58-4D34-AF65-2496AC1F6D5F}"/>
              </a:ext>
            </a:extLst>
          </p:cNvPr>
          <p:cNvSpPr>
            <a:spLocks noGrp="1"/>
          </p:cNvSpPr>
          <p:nvPr>
            <p:ph idx="1"/>
          </p:nvPr>
        </p:nvSpPr>
        <p:spPr/>
        <p:txBody>
          <a:bodyPr>
            <a:normAutofit fontScale="25000" lnSpcReduction="20000"/>
          </a:bodyPr>
          <a:lstStyle/>
          <a:p>
            <a:pPr marL="0" indent="0">
              <a:buNone/>
            </a:pPr>
            <a:r>
              <a:rPr lang="en-IN" sz="8000" dirty="0"/>
              <a:t>public class Book {</a:t>
            </a:r>
          </a:p>
          <a:p>
            <a:pPr marL="0" indent="0">
              <a:buNone/>
            </a:pPr>
            <a:r>
              <a:rPr lang="en-IN" sz="8000" dirty="0"/>
              <a:t>     private String </a:t>
            </a:r>
            <a:r>
              <a:rPr lang="en-IN" sz="8000" dirty="0" err="1"/>
              <a:t>bookName</a:t>
            </a:r>
            <a:r>
              <a:rPr lang="en-IN" sz="8000" dirty="0"/>
              <a:t>;</a:t>
            </a:r>
          </a:p>
          <a:p>
            <a:pPr marL="0" indent="0">
              <a:buNone/>
            </a:pPr>
            <a:r>
              <a:rPr lang="en-IN" sz="8000" dirty="0"/>
              <a:t>    private int </a:t>
            </a:r>
            <a:r>
              <a:rPr lang="en-IN" sz="8000" dirty="0" err="1"/>
              <a:t>bookPrice</a:t>
            </a:r>
            <a:r>
              <a:rPr lang="en-IN" sz="8000" dirty="0"/>
              <a:t>;</a:t>
            </a:r>
          </a:p>
          <a:p>
            <a:pPr marL="0" indent="0">
              <a:buNone/>
            </a:pPr>
            <a:r>
              <a:rPr lang="en-IN" sz="8000" dirty="0"/>
              <a:t>        public String </a:t>
            </a:r>
            <a:r>
              <a:rPr lang="en-IN" sz="8000" dirty="0" err="1"/>
              <a:t>getBookName</a:t>
            </a:r>
            <a:r>
              <a:rPr lang="en-IN" sz="8000" dirty="0"/>
              <a:t>() {</a:t>
            </a:r>
          </a:p>
          <a:p>
            <a:pPr marL="0" indent="0">
              <a:buNone/>
            </a:pPr>
            <a:r>
              <a:rPr lang="en-IN" sz="8000" dirty="0"/>
              <a:t>        return </a:t>
            </a:r>
            <a:r>
              <a:rPr lang="en-IN" sz="8000" dirty="0" err="1"/>
              <a:t>bookName</a:t>
            </a:r>
            <a:r>
              <a:rPr lang="en-IN" sz="8000" dirty="0"/>
              <a:t>;</a:t>
            </a:r>
          </a:p>
          <a:p>
            <a:pPr marL="0" indent="0">
              <a:buNone/>
            </a:pPr>
            <a:r>
              <a:rPr lang="en-IN" sz="8000" dirty="0"/>
              <a:t>    }</a:t>
            </a:r>
          </a:p>
          <a:p>
            <a:pPr marL="0" indent="0">
              <a:buNone/>
            </a:pPr>
            <a:r>
              <a:rPr lang="en-IN" sz="8000" dirty="0"/>
              <a:t>    public void </a:t>
            </a:r>
            <a:r>
              <a:rPr lang="en-IN" sz="8000" dirty="0" err="1"/>
              <a:t>setBookName</a:t>
            </a:r>
            <a:r>
              <a:rPr lang="en-IN" sz="8000" dirty="0"/>
              <a:t>(String </a:t>
            </a:r>
            <a:r>
              <a:rPr lang="en-IN" sz="8000" dirty="0" err="1"/>
              <a:t>bookName</a:t>
            </a:r>
            <a:r>
              <a:rPr lang="en-IN" sz="8000" dirty="0"/>
              <a:t>) {</a:t>
            </a:r>
          </a:p>
          <a:p>
            <a:pPr marL="0" indent="0">
              <a:buNone/>
            </a:pPr>
            <a:r>
              <a:rPr lang="en-IN" sz="8000" dirty="0"/>
              <a:t>        this. </a:t>
            </a:r>
            <a:r>
              <a:rPr lang="en-IN" sz="8000" dirty="0" err="1"/>
              <a:t>bookName</a:t>
            </a:r>
            <a:r>
              <a:rPr lang="en-IN" sz="8000" dirty="0"/>
              <a:t> = </a:t>
            </a:r>
            <a:r>
              <a:rPr lang="en-IN" sz="8000" dirty="0" err="1"/>
              <a:t>bookName</a:t>
            </a:r>
            <a:r>
              <a:rPr lang="en-IN" sz="8000" dirty="0"/>
              <a:t>;</a:t>
            </a:r>
          </a:p>
          <a:p>
            <a:pPr marL="0" indent="0">
              <a:buNone/>
            </a:pPr>
            <a:r>
              <a:rPr lang="en-IN" sz="8000" dirty="0"/>
              <a:t>    }</a:t>
            </a:r>
          </a:p>
          <a:p>
            <a:pPr marL="0" indent="0">
              <a:buNone/>
            </a:pPr>
            <a:r>
              <a:rPr lang="en-IN" sz="8000" dirty="0"/>
              <a:t>    public </a:t>
            </a:r>
            <a:r>
              <a:rPr lang="en-IN" sz="8000" dirty="0" err="1"/>
              <a:t>int</a:t>
            </a:r>
            <a:r>
              <a:rPr lang="en-IN" sz="8000" dirty="0"/>
              <a:t> </a:t>
            </a:r>
            <a:r>
              <a:rPr lang="en-IN" sz="8000" dirty="0" err="1"/>
              <a:t>getBookprice</a:t>
            </a:r>
            <a:r>
              <a:rPr lang="en-IN" sz="8000" dirty="0"/>
              <a:t>() {</a:t>
            </a:r>
          </a:p>
          <a:p>
            <a:pPr marL="0" indent="0">
              <a:buNone/>
            </a:pPr>
            <a:r>
              <a:rPr lang="en-IN" sz="8000" dirty="0"/>
              <a:t>        return </a:t>
            </a:r>
            <a:r>
              <a:rPr lang="en-IN" sz="8000" dirty="0" err="1"/>
              <a:t>bookprice</a:t>
            </a:r>
            <a:r>
              <a:rPr lang="en-IN" sz="8000" dirty="0"/>
              <a:t>;</a:t>
            </a:r>
          </a:p>
          <a:p>
            <a:pPr marL="0" indent="0">
              <a:buNone/>
            </a:pPr>
            <a:r>
              <a:rPr lang="en-IN" sz="8000" dirty="0"/>
              <a:t>    }</a:t>
            </a:r>
          </a:p>
          <a:p>
            <a:pPr marL="0" indent="0">
              <a:buNone/>
            </a:pPr>
            <a:r>
              <a:rPr lang="en-IN" sz="8000" dirty="0"/>
              <a:t>    public void </a:t>
            </a:r>
            <a:r>
              <a:rPr lang="en-IN" sz="8000" dirty="0" err="1"/>
              <a:t>setBookprice</a:t>
            </a:r>
            <a:r>
              <a:rPr lang="en-IN" sz="8000" dirty="0"/>
              <a:t>(</a:t>
            </a:r>
            <a:r>
              <a:rPr lang="en-IN" sz="8000" dirty="0" err="1"/>
              <a:t>int</a:t>
            </a:r>
            <a:r>
              <a:rPr lang="en-IN" sz="8000" dirty="0"/>
              <a:t> </a:t>
            </a:r>
            <a:r>
              <a:rPr lang="en-IN" sz="8000" dirty="0" err="1"/>
              <a:t>bookprice</a:t>
            </a:r>
            <a:r>
              <a:rPr lang="en-IN" sz="8000" dirty="0"/>
              <a:t>) {</a:t>
            </a:r>
          </a:p>
          <a:p>
            <a:pPr marL="0" indent="0">
              <a:buNone/>
            </a:pPr>
            <a:r>
              <a:rPr lang="en-IN" sz="8000" dirty="0"/>
              <a:t>        </a:t>
            </a:r>
            <a:r>
              <a:rPr lang="en-IN" sz="8000" dirty="0" err="1"/>
              <a:t>this.bookprice</a:t>
            </a:r>
            <a:r>
              <a:rPr lang="en-IN" sz="8000" dirty="0"/>
              <a:t> = </a:t>
            </a:r>
            <a:r>
              <a:rPr lang="en-IN" sz="8000" dirty="0" err="1"/>
              <a:t>bookprice</a:t>
            </a:r>
            <a:r>
              <a:rPr lang="en-IN" sz="8000" dirty="0"/>
              <a:t>;</a:t>
            </a:r>
          </a:p>
          <a:p>
            <a:pPr marL="0" indent="0">
              <a:buNone/>
            </a:pPr>
            <a:r>
              <a:rPr lang="en-IN" sz="8000" dirty="0"/>
              <a:t>    }</a:t>
            </a:r>
          </a:p>
          <a:p>
            <a:pPr marL="0" indent="0">
              <a:buNone/>
            </a:pPr>
            <a:r>
              <a:rPr lang="en-IN" sz="8000" dirty="0"/>
              <a:t>}</a:t>
            </a:r>
          </a:p>
          <a:p>
            <a:endParaRPr lang="en-IN" dirty="0"/>
          </a:p>
        </p:txBody>
      </p:sp>
    </p:spTree>
    <p:extLst>
      <p:ext uri="{BB962C8B-B14F-4D97-AF65-F5344CB8AC3E}">
        <p14:creationId xmlns:p14="http://schemas.microsoft.com/office/powerpoint/2010/main" val="3163782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D428F5-6A79-4B23-8497-86414AB5229F}"/>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pic>
        <p:nvPicPr>
          <p:cNvPr id="5" name="Content Placeholder 4">
            <a:extLst>
              <a:ext uri="{FF2B5EF4-FFF2-40B4-BE49-F238E27FC236}">
                <a16:creationId xmlns:a16="http://schemas.microsoft.com/office/drawing/2014/main" id="{8C19DC34-63DD-4554-A13B-800C2A059FAA}"/>
              </a:ext>
            </a:extLst>
          </p:cNvPr>
          <p:cNvPicPr>
            <a:picLocks noGrp="1" noChangeAspect="1"/>
          </p:cNvPicPr>
          <p:nvPr>
            <p:ph idx="1"/>
          </p:nvPr>
        </p:nvPicPr>
        <p:blipFill>
          <a:blip r:embed="rId2"/>
          <a:stretch>
            <a:fillRect/>
          </a:stretch>
        </p:blipFill>
        <p:spPr>
          <a:xfrm>
            <a:off x="379200" y="1190625"/>
            <a:ext cx="8648700" cy="4448175"/>
          </a:xfrm>
          <a:prstGeom prst="rect">
            <a:avLst/>
          </a:prstGeom>
        </p:spPr>
      </p:pic>
    </p:spTree>
    <p:extLst>
      <p:ext uri="{BB962C8B-B14F-4D97-AF65-F5344CB8AC3E}">
        <p14:creationId xmlns:p14="http://schemas.microsoft.com/office/powerpoint/2010/main" val="4039979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BBAB4-A7C5-4740-A216-0B1D6DC8B531}"/>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sp>
        <p:nvSpPr>
          <p:cNvPr id="3" name="Content Placeholder 2">
            <a:extLst>
              <a:ext uri="{FF2B5EF4-FFF2-40B4-BE49-F238E27FC236}">
                <a16:creationId xmlns:a16="http://schemas.microsoft.com/office/drawing/2014/main" id="{ED4F473E-1CBD-41C9-9838-53F5282E505F}"/>
              </a:ext>
            </a:extLst>
          </p:cNvPr>
          <p:cNvSpPr>
            <a:spLocks noGrp="1"/>
          </p:cNvSpPr>
          <p:nvPr>
            <p:ph idx="1"/>
          </p:nvPr>
        </p:nvSpPr>
        <p:spPr/>
        <p:txBody>
          <a:bodyPr>
            <a:normAutofit fontScale="70000" lnSpcReduction="20000"/>
          </a:bodyPr>
          <a:lstStyle/>
          <a:p>
            <a:pPr marL="0" indent="0">
              <a:buNone/>
            </a:pPr>
            <a:r>
              <a:rPr lang="en-IN" dirty="0"/>
              <a:t>import </a:t>
            </a:r>
            <a:r>
              <a:rPr lang="en-IN" dirty="0" err="1"/>
              <a:t>org.springframework.beans.factory.BeanFactory</a:t>
            </a:r>
            <a:r>
              <a:rPr lang="en-IN" dirty="0"/>
              <a:t>;</a:t>
            </a:r>
          </a:p>
          <a:p>
            <a:pPr marL="0" indent="0">
              <a:buNone/>
            </a:pPr>
            <a:r>
              <a:rPr lang="en-IN" dirty="0"/>
              <a:t>import </a:t>
            </a:r>
            <a:r>
              <a:rPr lang="en-IN" dirty="0" err="1"/>
              <a:t>org.springframework.beans.factory.xml.XmlBeanFactory</a:t>
            </a:r>
            <a:r>
              <a:rPr lang="en-IN" dirty="0"/>
              <a:t>;</a:t>
            </a:r>
          </a:p>
          <a:p>
            <a:pPr marL="0" indent="0">
              <a:buNone/>
            </a:pPr>
            <a:r>
              <a:rPr lang="en-IN" dirty="0"/>
              <a:t>import </a:t>
            </a:r>
            <a:r>
              <a:rPr lang="en-IN" dirty="0" err="1"/>
              <a:t>org.springframework.core.io.ClassPathResource</a:t>
            </a:r>
            <a:r>
              <a:rPr lang="en-IN" dirty="0"/>
              <a:t>;</a:t>
            </a:r>
          </a:p>
          <a:p>
            <a:pPr marL="0" indent="0">
              <a:buNone/>
            </a:pPr>
            <a:r>
              <a:rPr lang="en-IN" dirty="0"/>
              <a:t>import </a:t>
            </a:r>
            <a:r>
              <a:rPr lang="en-IN" dirty="0" err="1"/>
              <a:t>org.springframework.core.io.Resource</a:t>
            </a:r>
            <a:r>
              <a:rPr lang="en-IN" dirty="0"/>
              <a:t>;</a:t>
            </a:r>
          </a:p>
          <a:p>
            <a:pPr marL="0" indent="0">
              <a:buNone/>
            </a:pPr>
            <a:endParaRPr lang="en-IN" dirty="0"/>
          </a:p>
          <a:p>
            <a:pPr marL="0" indent="0">
              <a:buNone/>
            </a:pPr>
            <a:r>
              <a:rPr lang="en-IN" dirty="0"/>
              <a:t>public class ClientLogic {</a:t>
            </a:r>
          </a:p>
          <a:p>
            <a:pPr marL="0" indent="0">
              <a:buNone/>
            </a:pPr>
            <a:r>
              <a:rPr lang="en-IN" dirty="0"/>
              <a:t>	public static void main(String[] </a:t>
            </a:r>
            <a:r>
              <a:rPr lang="en-IN" dirty="0" err="1"/>
              <a:t>args</a:t>
            </a:r>
            <a:r>
              <a:rPr lang="en-IN" dirty="0"/>
              <a:t>) {</a:t>
            </a:r>
          </a:p>
          <a:p>
            <a:pPr marL="0" indent="0">
              <a:buNone/>
            </a:pPr>
            <a:r>
              <a:rPr lang="en-IN" dirty="0"/>
              <a:t>		Resource res = new </a:t>
            </a:r>
            <a:r>
              <a:rPr lang="en-IN" dirty="0" err="1"/>
              <a:t>ClassPathResource</a:t>
            </a:r>
            <a:r>
              <a:rPr lang="en-IN" dirty="0"/>
              <a:t>("spconfig.xml");</a:t>
            </a:r>
          </a:p>
          <a:p>
            <a:pPr marL="0" indent="0">
              <a:buNone/>
            </a:pPr>
            <a:r>
              <a:rPr lang="en-IN" dirty="0"/>
              <a:t>		</a:t>
            </a:r>
            <a:r>
              <a:rPr lang="en-IN" dirty="0" err="1"/>
              <a:t>BeanFactory</a:t>
            </a:r>
            <a:r>
              <a:rPr lang="en-IN" dirty="0"/>
              <a:t> factory = new </a:t>
            </a:r>
            <a:r>
              <a:rPr lang="en-IN" dirty="0" err="1"/>
              <a:t>XmlBeanFactory</a:t>
            </a:r>
            <a:r>
              <a:rPr lang="en-IN" dirty="0"/>
              <a:t>(res);</a:t>
            </a:r>
          </a:p>
          <a:p>
            <a:pPr marL="0" indent="0">
              <a:buNone/>
            </a:pPr>
            <a:r>
              <a:rPr lang="en-IN" dirty="0"/>
              <a:t>		Object </a:t>
            </a:r>
            <a:r>
              <a:rPr lang="en-IN" dirty="0" err="1"/>
              <a:t>object</a:t>
            </a:r>
            <a:r>
              <a:rPr lang="en-IN" dirty="0"/>
              <a:t> = </a:t>
            </a:r>
            <a:r>
              <a:rPr lang="en-IN" dirty="0" err="1"/>
              <a:t>factory.getBean</a:t>
            </a:r>
            <a:r>
              <a:rPr lang="en-IN" dirty="0"/>
              <a:t>("id1");</a:t>
            </a:r>
          </a:p>
          <a:p>
            <a:pPr marL="0" indent="0">
              <a:buNone/>
            </a:pPr>
            <a:r>
              <a:rPr lang="en-IN" dirty="0"/>
              <a:t>		Categories </a:t>
            </a:r>
            <a:r>
              <a:rPr lang="en-IN" dirty="0" err="1"/>
              <a:t>categories</a:t>
            </a:r>
            <a:r>
              <a:rPr lang="en-IN" dirty="0"/>
              <a:t> = (Categories) object;</a:t>
            </a:r>
          </a:p>
          <a:p>
            <a:pPr marL="0" indent="0">
              <a:buNone/>
            </a:pPr>
            <a:r>
              <a:rPr lang="en-IN" dirty="0"/>
              <a:t>		 </a:t>
            </a:r>
            <a:r>
              <a:rPr lang="en-IN" dirty="0" err="1"/>
              <a:t>categories.show</a:t>
            </a:r>
            <a:r>
              <a:rPr lang="en-IN" dirty="0"/>
              <a:t>();</a:t>
            </a:r>
          </a:p>
          <a:p>
            <a:pPr marL="0" indent="0">
              <a:buNone/>
            </a:pPr>
            <a:r>
              <a:rPr lang="en-IN" dirty="0"/>
              <a:t>	}</a:t>
            </a:r>
          </a:p>
          <a:p>
            <a:pPr marL="0" indent="0">
              <a:buNone/>
            </a:pPr>
            <a:r>
              <a:rPr lang="en-IN" dirty="0"/>
              <a:t>}</a:t>
            </a:r>
          </a:p>
        </p:txBody>
      </p:sp>
    </p:spTree>
    <p:extLst>
      <p:ext uri="{BB962C8B-B14F-4D97-AF65-F5344CB8AC3E}">
        <p14:creationId xmlns:p14="http://schemas.microsoft.com/office/powerpoint/2010/main" val="486473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DECD41-948D-44A0-BB65-42FC33C42366}"/>
              </a:ext>
            </a:extLst>
          </p:cNvPr>
          <p:cNvSpPr>
            <a:spLocks noGrp="1"/>
          </p:cNvSpPr>
          <p:nvPr>
            <p:ph type="title"/>
          </p:nvPr>
        </p:nvSpPr>
        <p:spPr/>
        <p:txBody>
          <a:bodyPr/>
          <a:lstStyle/>
          <a:p>
            <a:r>
              <a:rPr lang="en-IN" dirty="0"/>
              <a:t>Spring </a:t>
            </a:r>
            <a:r>
              <a:rPr lang="en-IN" dirty="0" err="1"/>
              <a:t>Autowiring</a:t>
            </a:r>
            <a:r>
              <a:rPr lang="en-IN" dirty="0"/>
              <a:t> </a:t>
            </a:r>
            <a:r>
              <a:rPr lang="en-IN" dirty="0" err="1"/>
              <a:t>byType</a:t>
            </a:r>
            <a:endParaRPr lang="en-IN" dirty="0"/>
          </a:p>
        </p:txBody>
      </p:sp>
      <p:sp>
        <p:nvSpPr>
          <p:cNvPr id="4" name="Content Placeholder 3">
            <a:extLst>
              <a:ext uri="{FF2B5EF4-FFF2-40B4-BE49-F238E27FC236}">
                <a16:creationId xmlns:a16="http://schemas.microsoft.com/office/drawing/2014/main" id="{86953578-0DFC-4887-84D1-CA28F1645B8F}"/>
              </a:ext>
            </a:extLst>
          </p:cNvPr>
          <p:cNvSpPr>
            <a:spLocks noGrp="1"/>
          </p:cNvSpPr>
          <p:nvPr>
            <p:ph idx="1"/>
          </p:nvPr>
        </p:nvSpPr>
        <p:spPr/>
        <p:txBody>
          <a:bodyPr>
            <a:normAutofit fontScale="92500" lnSpcReduction="10000"/>
          </a:bodyPr>
          <a:lstStyle/>
          <a:p>
            <a:pPr marL="0" indent="0">
              <a:buNone/>
            </a:pPr>
            <a:r>
              <a:rPr lang="en-US" sz="2600" dirty="0"/>
              <a:t>&lt;beans </a:t>
            </a:r>
            <a:r>
              <a:rPr lang="en-US" sz="2600" dirty="0" err="1"/>
              <a:t>xmlns</a:t>
            </a:r>
            <a:r>
              <a:rPr lang="en-US" sz="2600" dirty="0"/>
              <a:t> = "http://www.springframework.org/schema/beans"  </a:t>
            </a:r>
            <a:r>
              <a:rPr lang="en-US" sz="2600" dirty="0" err="1"/>
              <a:t>xmlns:xsi</a:t>
            </a:r>
            <a:r>
              <a:rPr lang="en-US" sz="2600" dirty="0"/>
              <a:t> = "http://www.w3.org/2001/XMLSchema-instance"</a:t>
            </a:r>
          </a:p>
          <a:p>
            <a:pPr marL="0" indent="0">
              <a:buNone/>
            </a:pPr>
            <a:r>
              <a:rPr lang="en-US" sz="2600" dirty="0"/>
              <a:t>   </a:t>
            </a:r>
            <a:r>
              <a:rPr lang="en-US" sz="2600" dirty="0" err="1"/>
              <a:t>xsi:schemaLocation</a:t>
            </a:r>
            <a:r>
              <a:rPr lang="en-US" sz="2600" dirty="0"/>
              <a:t> = "http://www.springframework.org/schema/beans  http://www.springframework.org/schema/beans/spring-beans-3.0.xsd"&gt; </a:t>
            </a:r>
          </a:p>
          <a:p>
            <a:pPr marL="0" indent="0">
              <a:buNone/>
            </a:pPr>
            <a:r>
              <a:rPr lang="en-IN" sz="2600" dirty="0"/>
              <a:t>  &lt;bean id="id1" class=“</a:t>
            </a:r>
            <a:r>
              <a:rPr lang="en-IN" sz="2600" dirty="0" err="1"/>
              <a:t>com.hcl.Categories</a:t>
            </a:r>
            <a:r>
              <a:rPr lang="en-IN" sz="2600" dirty="0"/>
              <a:t>" </a:t>
            </a:r>
            <a:r>
              <a:rPr lang="en-IN" sz="2600" dirty="0" err="1"/>
              <a:t>autowire</a:t>
            </a:r>
            <a:r>
              <a:rPr lang="en-IN" sz="2600" dirty="0"/>
              <a:t>="</a:t>
            </a:r>
            <a:r>
              <a:rPr lang="en-IN" sz="2600" dirty="0" err="1"/>
              <a:t>byType</a:t>
            </a:r>
            <a:r>
              <a:rPr lang="en-IN" sz="2600" dirty="0"/>
              <a:t>"&gt;</a:t>
            </a:r>
          </a:p>
          <a:p>
            <a:pPr marL="0" indent="0">
              <a:buNone/>
            </a:pPr>
            <a:r>
              <a:rPr lang="en-IN" sz="2600" dirty="0"/>
              <a:t>      &lt;property name="name" value="General Books" /&gt;</a:t>
            </a:r>
          </a:p>
          <a:p>
            <a:pPr marL="0" indent="0">
              <a:buNone/>
            </a:pPr>
            <a:r>
              <a:rPr lang="en-IN" sz="2600" dirty="0"/>
              <a:t>  &lt;/bean&gt;</a:t>
            </a:r>
          </a:p>
          <a:p>
            <a:pPr marL="0" indent="0">
              <a:buNone/>
            </a:pPr>
            <a:r>
              <a:rPr lang="en-IN" sz="2600" dirty="0"/>
              <a:t>  &lt;bean id="</a:t>
            </a:r>
            <a:r>
              <a:rPr lang="en-IN" sz="2600" dirty="0" err="1"/>
              <a:t>SomeThing</a:t>
            </a:r>
            <a:r>
              <a:rPr lang="en-IN" sz="2600" dirty="0"/>
              <a:t>" class=“</a:t>
            </a:r>
            <a:r>
              <a:rPr lang="en-IN" sz="2600" dirty="0" err="1"/>
              <a:t>com.hcl.Book</a:t>
            </a:r>
            <a:r>
              <a:rPr lang="en-IN" sz="2600" dirty="0"/>
              <a:t>"&gt;</a:t>
            </a:r>
          </a:p>
          <a:p>
            <a:pPr marL="0" indent="0">
              <a:buNone/>
            </a:pPr>
            <a:r>
              <a:rPr lang="en-IN" sz="2600" dirty="0"/>
              <a:t>      &lt;property name="</a:t>
            </a:r>
            <a:r>
              <a:rPr lang="en-IN" sz="2600" dirty="0" err="1"/>
              <a:t>bookname</a:t>
            </a:r>
            <a:r>
              <a:rPr lang="en-IN" sz="2600" dirty="0"/>
              <a:t>" value="The Kids" /&gt;</a:t>
            </a:r>
          </a:p>
          <a:p>
            <a:pPr marL="0" indent="0">
              <a:buNone/>
            </a:pPr>
            <a:r>
              <a:rPr lang="en-IN" sz="2600" dirty="0"/>
              <a:t>      &lt;property name="</a:t>
            </a:r>
            <a:r>
              <a:rPr lang="en-IN" sz="2600" dirty="0" err="1"/>
              <a:t>bookprice</a:t>
            </a:r>
            <a:r>
              <a:rPr lang="en-IN" sz="2600" dirty="0"/>
              <a:t>" value="300" /&gt;</a:t>
            </a:r>
          </a:p>
          <a:p>
            <a:pPr marL="0" indent="0">
              <a:buNone/>
            </a:pPr>
            <a:r>
              <a:rPr lang="en-IN" sz="2600" dirty="0"/>
              <a:t>  &lt;/bean&gt;         </a:t>
            </a:r>
          </a:p>
          <a:p>
            <a:pPr marL="0" indent="0">
              <a:buNone/>
            </a:pPr>
            <a:r>
              <a:rPr lang="en-IN" sz="2600" dirty="0"/>
              <a:t>&lt;/beans&gt;</a:t>
            </a:r>
          </a:p>
          <a:p>
            <a:endParaRPr lang="en-IN" dirty="0"/>
          </a:p>
        </p:txBody>
      </p:sp>
    </p:spTree>
    <p:extLst>
      <p:ext uri="{BB962C8B-B14F-4D97-AF65-F5344CB8AC3E}">
        <p14:creationId xmlns:p14="http://schemas.microsoft.com/office/powerpoint/2010/main" val="2148542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971800"/>
            <a:ext cx="10477500" cy="612775"/>
          </a:xfrm>
        </p:spPr>
        <p:txBody>
          <a:bodyPr>
            <a:normAutofit fontScale="90000"/>
          </a:bodyPr>
          <a:lstStyle/>
          <a:p>
            <a:pPr algn="ctr"/>
            <a:r>
              <a:rPr lang="en-US" dirty="0"/>
              <a:t>                        </a:t>
            </a:r>
            <a:br>
              <a:rPr lang="en-US" dirty="0"/>
            </a:br>
            <a:r>
              <a:rPr lang="en-US" dirty="0"/>
              <a:t/>
            </a:r>
            <a:br>
              <a:rPr lang="en-US" dirty="0"/>
            </a:br>
            <a:r>
              <a:rPr lang="en-US" sz="5300" b="1" dirty="0"/>
              <a:t>Spring MVC</a:t>
            </a:r>
            <a:r>
              <a:rPr lang="en-US" b="1" dirty="0"/>
              <a:t/>
            </a:r>
            <a:br>
              <a:rPr lang="en-US" b="1" dirty="0"/>
            </a:br>
            <a:endParaRPr lang="en-US" b="1" dirty="0"/>
          </a:p>
        </p:txBody>
      </p:sp>
    </p:spTree>
    <p:extLst>
      <p:ext uri="{BB962C8B-B14F-4D97-AF65-F5344CB8AC3E}">
        <p14:creationId xmlns:p14="http://schemas.microsoft.com/office/powerpoint/2010/main" val="13478474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MVC</a:t>
            </a:r>
          </a:p>
        </p:txBody>
      </p:sp>
      <p:sp>
        <p:nvSpPr>
          <p:cNvPr id="3" name="Content Placeholder 2"/>
          <p:cNvSpPr>
            <a:spLocks noGrp="1"/>
          </p:cNvSpPr>
          <p:nvPr>
            <p:ph idx="1"/>
          </p:nvPr>
        </p:nvSpPr>
        <p:spPr/>
        <p:txBody>
          <a:bodyPr/>
          <a:lstStyle/>
          <a:p>
            <a:r>
              <a:rPr lang="en-US" dirty="0"/>
              <a:t>The </a:t>
            </a:r>
            <a:r>
              <a:rPr lang="en-US" b="1" dirty="0"/>
              <a:t>Model</a:t>
            </a:r>
            <a:r>
              <a:rPr lang="en-US" dirty="0"/>
              <a:t> encapsulates the application data and in general they will consist of POJO.</a:t>
            </a:r>
          </a:p>
          <a:p>
            <a:r>
              <a:rPr lang="en-US" dirty="0"/>
              <a:t>The </a:t>
            </a:r>
            <a:r>
              <a:rPr lang="en-US" b="1" dirty="0"/>
              <a:t>View</a:t>
            </a:r>
            <a:r>
              <a:rPr lang="en-US" dirty="0"/>
              <a:t> is responsible for rendering the model data and in general it generates HTML output that the client's browser can interpret.</a:t>
            </a:r>
          </a:p>
          <a:p>
            <a:r>
              <a:rPr lang="en-US" dirty="0"/>
              <a:t>The </a:t>
            </a:r>
            <a:r>
              <a:rPr lang="en-US" b="1" dirty="0"/>
              <a:t>Controller</a:t>
            </a:r>
            <a:r>
              <a:rPr lang="en-US" dirty="0"/>
              <a:t> is responsible for processing user requests and building an appropriate model and passes it to the view for rendering</a:t>
            </a:r>
          </a:p>
        </p:txBody>
      </p:sp>
    </p:spTree>
    <p:extLst>
      <p:ext uri="{BB962C8B-B14F-4D97-AF65-F5344CB8AC3E}">
        <p14:creationId xmlns:p14="http://schemas.microsoft.com/office/powerpoint/2010/main" val="576216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Spring MVC</a:t>
            </a:r>
          </a:p>
        </p:txBody>
      </p:sp>
      <p:sp>
        <p:nvSpPr>
          <p:cNvPr id="3" name="Content Placeholder 2"/>
          <p:cNvSpPr>
            <a:spLocks noGrp="1"/>
          </p:cNvSpPr>
          <p:nvPr>
            <p:ph idx="1"/>
          </p:nvPr>
        </p:nvSpPr>
        <p:spPr/>
        <p:txBody>
          <a:bodyPr/>
          <a:lstStyle/>
          <a:p>
            <a:r>
              <a:rPr lang="en-US" b="1" dirty="0"/>
              <a:t>Spring MVC</a:t>
            </a:r>
            <a:r>
              <a:rPr lang="en-US" dirty="0"/>
              <a:t> tutorial provides an elegant solution to use MVC in spring framework by the help of </a:t>
            </a:r>
            <a:r>
              <a:rPr lang="en-US" dirty="0" err="1"/>
              <a:t>DispatcherServlet</a:t>
            </a:r>
            <a:r>
              <a:rPr lang="en-US" dirty="0"/>
              <a:t>.</a:t>
            </a:r>
          </a:p>
          <a:p>
            <a:r>
              <a:rPr lang="en-US" dirty="0"/>
              <a:t>In Spring Web MVC, </a:t>
            </a:r>
            <a:r>
              <a:rPr lang="en-US" b="1" dirty="0" err="1"/>
              <a:t>DispatcherServlet</a:t>
            </a:r>
            <a:r>
              <a:rPr lang="en-US" dirty="0"/>
              <a:t> class works as the front controller. It is responsible to manage the flow of the spring </a:t>
            </a:r>
            <a:r>
              <a:rPr lang="en-US" dirty="0" err="1"/>
              <a:t>mvc</a:t>
            </a:r>
            <a:r>
              <a:rPr lang="en-US" dirty="0"/>
              <a:t> application.</a:t>
            </a:r>
          </a:p>
          <a:p>
            <a:r>
              <a:rPr lang="en-US" dirty="0"/>
              <a:t>The </a:t>
            </a:r>
            <a:r>
              <a:rPr lang="en-US" b="1" dirty="0"/>
              <a:t>@Controller</a:t>
            </a:r>
            <a:r>
              <a:rPr lang="en-US" dirty="0"/>
              <a:t> annotation is used to mark the class as the controller in Spring 3.</a:t>
            </a:r>
          </a:p>
          <a:p>
            <a:r>
              <a:rPr lang="en-US" dirty="0"/>
              <a:t>The </a:t>
            </a:r>
            <a:r>
              <a:rPr lang="en-US" b="1" dirty="0"/>
              <a:t>@</a:t>
            </a:r>
            <a:r>
              <a:rPr lang="en-US" b="1" dirty="0" err="1"/>
              <a:t>RequestMapping</a:t>
            </a:r>
            <a:r>
              <a:rPr lang="en-US" dirty="0"/>
              <a:t> annotation is used to map the request </a:t>
            </a:r>
            <a:r>
              <a:rPr lang="en-US" dirty="0" err="1"/>
              <a:t>url</a:t>
            </a:r>
            <a:r>
              <a:rPr lang="en-US" dirty="0"/>
              <a:t>. It is applied on the method.</a:t>
            </a:r>
          </a:p>
          <a:p>
            <a:endParaRPr lang="en-US" dirty="0"/>
          </a:p>
        </p:txBody>
      </p:sp>
    </p:spTree>
    <p:extLst>
      <p:ext uri="{BB962C8B-B14F-4D97-AF65-F5344CB8AC3E}">
        <p14:creationId xmlns:p14="http://schemas.microsoft.com/office/powerpoint/2010/main" val="2828108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Spring</a:t>
            </a:r>
          </a:p>
        </p:txBody>
      </p:sp>
      <p:sp>
        <p:nvSpPr>
          <p:cNvPr id="3" name="Content Placeholder 2"/>
          <p:cNvSpPr>
            <a:spLocks noGrp="1"/>
          </p:cNvSpPr>
          <p:nvPr>
            <p:ph idx="1"/>
          </p:nvPr>
        </p:nvSpPr>
        <p:spPr>
          <a:xfrm>
            <a:off x="379200" y="1371600"/>
            <a:ext cx="10515600" cy="4351338"/>
          </a:xfrm>
        </p:spPr>
        <p:txBody>
          <a:bodyPr>
            <a:normAutofit lnSpcReduction="10000"/>
          </a:bodyPr>
          <a:lstStyle/>
          <a:p>
            <a:r>
              <a:rPr lang="en-US" dirty="0"/>
              <a:t>Spring framework is said to be a non-invasive means it doesn’t force a programmer to extend or implement their class from any predefined class or interface given by Spring API, in struts we used to extend Action Class right that’s why struts is said to be invasive</a:t>
            </a:r>
          </a:p>
          <a:p>
            <a:r>
              <a:rPr lang="en-US" dirty="0"/>
              <a:t>Spring is a </a:t>
            </a:r>
            <a:r>
              <a:rPr lang="en-US" i="1" dirty="0"/>
              <a:t>lightweight</a:t>
            </a:r>
            <a:r>
              <a:rPr lang="en-US" dirty="0"/>
              <a:t> framework. It can be thought of as a </a:t>
            </a:r>
            <a:r>
              <a:rPr lang="en-US" i="1" dirty="0"/>
              <a:t>framework of frameworks</a:t>
            </a:r>
            <a:r>
              <a:rPr lang="en-US" dirty="0"/>
              <a:t> because it provides support to various frameworks such as Struts, Hibernate, Tapestry, EJB, JSF etc. The framework, in broader sense, can be defined as a structure where we find solution of the various technical problems.</a:t>
            </a:r>
          </a:p>
          <a:p>
            <a:r>
              <a:rPr lang="en-US" dirty="0"/>
              <a:t>The Spring framework comprises several modules such as IOC, AOP, DAO, Context, ORM, WEB MVC etc.</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946015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Content Placeholder 2"/>
          <p:cNvSpPr>
            <a:spLocks noGrp="1"/>
          </p:cNvSpPr>
          <p:nvPr>
            <p:ph idx="1"/>
          </p:nvPr>
        </p:nvSpPr>
        <p:spPr/>
        <p:txBody>
          <a:bodyPr/>
          <a:lstStyle/>
          <a:p>
            <a:pPr marL="0" indent="0">
              <a:buNone/>
            </a:pPr>
            <a:r>
              <a:rPr lang="en-US" dirty="0"/>
              <a:t>The Spring Web model-view-controller (MVC) framework is designed around a </a:t>
            </a:r>
            <a:r>
              <a:rPr lang="en-US" dirty="0" err="1"/>
              <a:t>DispatcherServlet</a:t>
            </a:r>
            <a:r>
              <a:rPr lang="en-US" dirty="0"/>
              <a:t> that handles all the HTTP requests and responses. The request processing workflow of the Spring Web MVC </a:t>
            </a:r>
            <a:r>
              <a:rPr lang="en-US" dirty="0" err="1"/>
              <a:t>DispatcherServlet</a:t>
            </a:r>
            <a:r>
              <a:rPr lang="en-US" dirty="0"/>
              <a:t> is illustrated in the following diagram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57" y="2942785"/>
            <a:ext cx="5277587" cy="3153215"/>
          </a:xfrm>
          <a:prstGeom prst="rect">
            <a:avLst/>
          </a:prstGeom>
        </p:spPr>
      </p:pic>
    </p:spTree>
    <p:extLst>
      <p:ext uri="{BB962C8B-B14F-4D97-AF65-F5344CB8AC3E}">
        <p14:creationId xmlns:p14="http://schemas.microsoft.com/office/powerpoint/2010/main" val="1271974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Content Placeholder 2"/>
          <p:cNvSpPr>
            <a:spLocks noGrp="1"/>
          </p:cNvSpPr>
          <p:nvPr>
            <p:ph idx="1"/>
          </p:nvPr>
        </p:nvSpPr>
        <p:spPr/>
        <p:txBody>
          <a:bodyPr/>
          <a:lstStyle/>
          <a:p>
            <a:r>
              <a:rPr lang="en-US" dirty="0"/>
              <a:t>After receiving an HTTP request, </a:t>
            </a:r>
            <a:r>
              <a:rPr lang="en-US" dirty="0" err="1"/>
              <a:t>DispatcherServlet</a:t>
            </a:r>
            <a:r>
              <a:rPr lang="en-US" dirty="0"/>
              <a:t> consults the </a:t>
            </a:r>
            <a:r>
              <a:rPr lang="en-US" dirty="0" err="1"/>
              <a:t>HandlerMapping</a:t>
            </a:r>
            <a:r>
              <a:rPr lang="en-US" dirty="0"/>
              <a:t> to call the appropriate Controller.</a:t>
            </a:r>
          </a:p>
          <a:p>
            <a:r>
              <a:rPr lang="en-US" dirty="0"/>
              <a:t>The Controller takes the request and calls the appropriate service methods based on used GET or POST method. The service method will set model data based on defined business logic and returns view name to the </a:t>
            </a:r>
            <a:r>
              <a:rPr lang="en-US" dirty="0" err="1"/>
              <a:t>DispatcherServlet</a:t>
            </a:r>
            <a:r>
              <a:rPr lang="en-US" dirty="0"/>
              <a:t>.</a:t>
            </a:r>
          </a:p>
          <a:p>
            <a:r>
              <a:rPr lang="en-US" dirty="0"/>
              <a:t>The </a:t>
            </a:r>
            <a:r>
              <a:rPr lang="en-US" dirty="0" err="1"/>
              <a:t>DispatcherServlet</a:t>
            </a:r>
            <a:r>
              <a:rPr lang="en-US" dirty="0"/>
              <a:t> will take help from </a:t>
            </a:r>
            <a:r>
              <a:rPr lang="en-US" dirty="0" err="1"/>
              <a:t>ViewResolver</a:t>
            </a:r>
            <a:r>
              <a:rPr lang="en-US" dirty="0"/>
              <a:t> to pickup the defined view for the request.</a:t>
            </a:r>
          </a:p>
          <a:p>
            <a:r>
              <a:rPr lang="en-US" dirty="0"/>
              <a:t>Once view is finalized, The </a:t>
            </a:r>
            <a:r>
              <a:rPr lang="en-US" dirty="0" err="1"/>
              <a:t>DispatcherServlet</a:t>
            </a:r>
            <a:r>
              <a:rPr lang="en-US" dirty="0"/>
              <a:t> passes the model data to the view which is finally rendered on the browser.</a:t>
            </a:r>
          </a:p>
          <a:p>
            <a:pPr marL="0" indent="0">
              <a:buNone/>
            </a:pPr>
            <a:endParaRPr lang="en-US" dirty="0"/>
          </a:p>
          <a:p>
            <a:endParaRPr lang="en-US" dirty="0"/>
          </a:p>
        </p:txBody>
      </p:sp>
    </p:spTree>
    <p:extLst>
      <p:ext uri="{BB962C8B-B14F-4D97-AF65-F5344CB8AC3E}">
        <p14:creationId xmlns:p14="http://schemas.microsoft.com/office/powerpoint/2010/main" val="1829740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Understanding the flow of Spring Web MVC</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570" y="1122567"/>
            <a:ext cx="7725864" cy="4716530"/>
          </a:xfrm>
        </p:spPr>
      </p:pic>
    </p:spTree>
    <p:extLst>
      <p:ext uri="{BB962C8B-B14F-4D97-AF65-F5344CB8AC3E}">
        <p14:creationId xmlns:p14="http://schemas.microsoft.com/office/powerpoint/2010/main" val="2229360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FCA7DD-7B9F-4638-A4A6-CB17096269BA}"/>
              </a:ext>
            </a:extLst>
          </p:cNvPr>
          <p:cNvSpPr>
            <a:spLocks noGrp="1"/>
          </p:cNvSpPr>
          <p:nvPr>
            <p:ph type="title"/>
          </p:nvPr>
        </p:nvSpPr>
        <p:spPr/>
        <p:txBody>
          <a:bodyPr/>
          <a:lstStyle/>
          <a:p>
            <a:r>
              <a:rPr lang="en-IN" dirty="0"/>
              <a:t>POM.XML</a:t>
            </a:r>
          </a:p>
        </p:txBody>
      </p:sp>
      <p:pic>
        <p:nvPicPr>
          <p:cNvPr id="5" name="Content Placeholder 4">
            <a:extLst>
              <a:ext uri="{FF2B5EF4-FFF2-40B4-BE49-F238E27FC236}">
                <a16:creationId xmlns:a16="http://schemas.microsoft.com/office/drawing/2014/main" id="{63C4A176-351C-4FC7-9A2B-29FA20FBD956}"/>
              </a:ext>
            </a:extLst>
          </p:cNvPr>
          <p:cNvPicPr>
            <a:picLocks noGrp="1" noChangeAspect="1"/>
          </p:cNvPicPr>
          <p:nvPr>
            <p:ph idx="1"/>
          </p:nvPr>
        </p:nvPicPr>
        <p:blipFill>
          <a:blip r:embed="rId2"/>
          <a:stretch>
            <a:fillRect/>
          </a:stretch>
        </p:blipFill>
        <p:spPr>
          <a:xfrm>
            <a:off x="379200" y="1371600"/>
            <a:ext cx="10822200" cy="4876800"/>
          </a:xfrm>
          <a:prstGeom prst="rect">
            <a:avLst/>
          </a:prstGeom>
        </p:spPr>
      </p:pic>
    </p:spTree>
    <p:extLst>
      <p:ext uri="{BB962C8B-B14F-4D97-AF65-F5344CB8AC3E}">
        <p14:creationId xmlns:p14="http://schemas.microsoft.com/office/powerpoint/2010/main" val="24307761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4C39AF-18C7-4155-B865-49C7F5DA0BDB}"/>
              </a:ext>
            </a:extLst>
          </p:cNvPr>
          <p:cNvSpPr>
            <a:spLocks noGrp="1"/>
          </p:cNvSpPr>
          <p:nvPr>
            <p:ph type="title"/>
          </p:nvPr>
        </p:nvSpPr>
        <p:spPr/>
        <p:txBody>
          <a:bodyPr/>
          <a:lstStyle/>
          <a:p>
            <a:r>
              <a:rPr lang="en-IN" dirty="0"/>
              <a:t>POM.XML</a:t>
            </a:r>
          </a:p>
        </p:txBody>
      </p:sp>
      <p:pic>
        <p:nvPicPr>
          <p:cNvPr id="5" name="Content Placeholder 4">
            <a:extLst>
              <a:ext uri="{FF2B5EF4-FFF2-40B4-BE49-F238E27FC236}">
                <a16:creationId xmlns:a16="http://schemas.microsoft.com/office/drawing/2014/main" id="{3DABE186-BD31-4885-851C-2A45B851A54C}"/>
              </a:ext>
            </a:extLst>
          </p:cNvPr>
          <p:cNvPicPr>
            <a:picLocks noGrp="1" noChangeAspect="1"/>
          </p:cNvPicPr>
          <p:nvPr>
            <p:ph idx="1"/>
          </p:nvPr>
        </p:nvPicPr>
        <p:blipFill>
          <a:blip r:embed="rId2"/>
          <a:stretch>
            <a:fillRect/>
          </a:stretch>
        </p:blipFill>
        <p:spPr>
          <a:xfrm>
            <a:off x="379200" y="1219200"/>
            <a:ext cx="7164600" cy="4572000"/>
          </a:xfrm>
          <a:prstGeom prst="rect">
            <a:avLst/>
          </a:prstGeom>
        </p:spPr>
      </p:pic>
    </p:spTree>
    <p:extLst>
      <p:ext uri="{BB962C8B-B14F-4D97-AF65-F5344CB8AC3E}">
        <p14:creationId xmlns:p14="http://schemas.microsoft.com/office/powerpoint/2010/main" val="470175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9DD51E-751E-4A76-89C2-8DA6185D04F9}"/>
              </a:ext>
            </a:extLst>
          </p:cNvPr>
          <p:cNvSpPr>
            <a:spLocks noGrp="1"/>
          </p:cNvSpPr>
          <p:nvPr>
            <p:ph type="title"/>
          </p:nvPr>
        </p:nvSpPr>
        <p:spPr/>
        <p:txBody>
          <a:bodyPr/>
          <a:lstStyle/>
          <a:p>
            <a:r>
              <a:rPr lang="en-IN" dirty="0"/>
              <a:t>POM.XML</a:t>
            </a:r>
          </a:p>
        </p:txBody>
      </p:sp>
      <p:pic>
        <p:nvPicPr>
          <p:cNvPr id="5" name="Content Placeholder 4">
            <a:extLst>
              <a:ext uri="{FF2B5EF4-FFF2-40B4-BE49-F238E27FC236}">
                <a16:creationId xmlns:a16="http://schemas.microsoft.com/office/drawing/2014/main" id="{03B8F325-AD3E-4F1D-B11B-69D6FBBC0179}"/>
              </a:ext>
            </a:extLst>
          </p:cNvPr>
          <p:cNvPicPr>
            <a:picLocks noGrp="1" noChangeAspect="1"/>
          </p:cNvPicPr>
          <p:nvPr>
            <p:ph idx="1"/>
          </p:nvPr>
        </p:nvPicPr>
        <p:blipFill>
          <a:blip r:embed="rId2"/>
          <a:stretch>
            <a:fillRect/>
          </a:stretch>
        </p:blipFill>
        <p:spPr>
          <a:xfrm>
            <a:off x="379200" y="1524000"/>
            <a:ext cx="7774200" cy="2819400"/>
          </a:xfrm>
          <a:prstGeom prst="rect">
            <a:avLst/>
          </a:prstGeom>
        </p:spPr>
      </p:pic>
    </p:spTree>
    <p:extLst>
      <p:ext uri="{BB962C8B-B14F-4D97-AF65-F5344CB8AC3E}">
        <p14:creationId xmlns:p14="http://schemas.microsoft.com/office/powerpoint/2010/main" val="1136547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07C8A3-F0AA-4D98-A417-3D9D3CFC7B9A}"/>
              </a:ext>
            </a:extLst>
          </p:cNvPr>
          <p:cNvSpPr>
            <a:spLocks noGrp="1"/>
          </p:cNvSpPr>
          <p:nvPr>
            <p:ph type="title"/>
          </p:nvPr>
        </p:nvSpPr>
        <p:spPr/>
        <p:txBody>
          <a:bodyPr/>
          <a:lstStyle/>
          <a:p>
            <a:r>
              <a:rPr lang="en-IN" dirty="0"/>
              <a:t>Controller</a:t>
            </a:r>
          </a:p>
        </p:txBody>
      </p:sp>
      <p:pic>
        <p:nvPicPr>
          <p:cNvPr id="5" name="Content Placeholder 4">
            <a:extLst>
              <a:ext uri="{FF2B5EF4-FFF2-40B4-BE49-F238E27FC236}">
                <a16:creationId xmlns:a16="http://schemas.microsoft.com/office/drawing/2014/main" id="{BECCE92A-695E-4377-B6F6-AC82010C21FF}"/>
              </a:ext>
            </a:extLst>
          </p:cNvPr>
          <p:cNvPicPr>
            <a:picLocks noGrp="1" noChangeAspect="1"/>
          </p:cNvPicPr>
          <p:nvPr>
            <p:ph idx="1"/>
          </p:nvPr>
        </p:nvPicPr>
        <p:blipFill>
          <a:blip r:embed="rId2"/>
          <a:stretch>
            <a:fillRect/>
          </a:stretch>
        </p:blipFill>
        <p:spPr>
          <a:xfrm>
            <a:off x="379200" y="1371600"/>
            <a:ext cx="5734050" cy="2095500"/>
          </a:xfrm>
          <a:prstGeom prst="rect">
            <a:avLst/>
          </a:prstGeom>
        </p:spPr>
      </p:pic>
      <p:pic>
        <p:nvPicPr>
          <p:cNvPr id="6" name="Picture 5">
            <a:extLst>
              <a:ext uri="{FF2B5EF4-FFF2-40B4-BE49-F238E27FC236}">
                <a16:creationId xmlns:a16="http://schemas.microsoft.com/office/drawing/2014/main" id="{970966F8-D594-4F1C-94B9-C8AAFA82DE64}"/>
              </a:ext>
            </a:extLst>
          </p:cNvPr>
          <p:cNvPicPr>
            <a:picLocks noChangeAspect="1"/>
          </p:cNvPicPr>
          <p:nvPr/>
        </p:nvPicPr>
        <p:blipFill>
          <a:blip r:embed="rId3"/>
          <a:stretch>
            <a:fillRect/>
          </a:stretch>
        </p:blipFill>
        <p:spPr>
          <a:xfrm>
            <a:off x="379200" y="3733800"/>
            <a:ext cx="4819650" cy="1990725"/>
          </a:xfrm>
          <a:prstGeom prst="rect">
            <a:avLst/>
          </a:prstGeom>
        </p:spPr>
      </p:pic>
    </p:spTree>
    <p:extLst>
      <p:ext uri="{BB962C8B-B14F-4D97-AF65-F5344CB8AC3E}">
        <p14:creationId xmlns:p14="http://schemas.microsoft.com/office/powerpoint/2010/main" val="24424156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Define the bean in the xml file</a:t>
            </a:r>
            <a:br>
              <a:rPr lang="en-US" dirty="0"/>
            </a:br>
            <a:endParaRPr lang="en-US" dirty="0"/>
          </a:p>
        </p:txBody>
      </p:sp>
      <p:sp>
        <p:nvSpPr>
          <p:cNvPr id="3" name="Content Placeholder 2"/>
          <p:cNvSpPr>
            <a:spLocks noGrp="1"/>
          </p:cNvSpPr>
          <p:nvPr>
            <p:ph idx="1"/>
          </p:nvPr>
        </p:nvSpPr>
        <p:spPr/>
        <p:txBody>
          <a:bodyPr>
            <a:normAutofit/>
          </a:bodyPr>
          <a:lstStyle/>
          <a:p>
            <a:pPr marL="0" indent="0">
              <a:buNone/>
            </a:pPr>
            <a:r>
              <a:rPr lang="en-US" dirty="0"/>
              <a:t>This is the important configuration file where we need to specify the </a:t>
            </a:r>
            <a:r>
              <a:rPr lang="en-US" dirty="0" err="1"/>
              <a:t>ViewResolver</a:t>
            </a:r>
            <a:r>
              <a:rPr lang="en-US" dirty="0"/>
              <a:t> and View components.</a:t>
            </a:r>
          </a:p>
          <a:p>
            <a:pPr marL="0" indent="0">
              <a:buNone/>
            </a:pPr>
            <a:r>
              <a:rPr lang="en-US" dirty="0"/>
              <a:t>The </a:t>
            </a:r>
            <a:r>
              <a:rPr lang="en-US" b="1" dirty="0" err="1"/>
              <a:t>context:component-scan</a:t>
            </a:r>
            <a:r>
              <a:rPr lang="en-US" dirty="0"/>
              <a:t> element defines the base-package where </a:t>
            </a:r>
            <a:r>
              <a:rPr lang="en-US" dirty="0" err="1"/>
              <a:t>DispatcherServlet</a:t>
            </a:r>
            <a:r>
              <a:rPr lang="en-US" dirty="0"/>
              <a:t> will search the controller class.</a:t>
            </a:r>
          </a:p>
          <a:p>
            <a:pPr marL="0" indent="0">
              <a:buNone/>
            </a:pPr>
            <a:r>
              <a:rPr lang="en-US" dirty="0"/>
              <a:t>Here, the </a:t>
            </a:r>
            <a:r>
              <a:rPr lang="en-US" b="1" dirty="0" err="1"/>
              <a:t>InternalResourceViewResolver</a:t>
            </a:r>
            <a:r>
              <a:rPr lang="en-US" dirty="0"/>
              <a:t> class is used for the </a:t>
            </a:r>
            <a:r>
              <a:rPr lang="en-US" dirty="0" err="1"/>
              <a:t>ViewResolver</a:t>
            </a:r>
            <a:r>
              <a:rPr lang="en-US" dirty="0"/>
              <a:t>.</a:t>
            </a:r>
          </a:p>
          <a:p>
            <a:pPr marL="0" indent="0">
              <a:buNone/>
            </a:pPr>
            <a:r>
              <a:rPr lang="en-US" dirty="0"/>
              <a:t>The </a:t>
            </a:r>
            <a:r>
              <a:rPr lang="en-US" b="1" dirty="0" err="1"/>
              <a:t>prefix+string</a:t>
            </a:r>
            <a:r>
              <a:rPr lang="en-US" b="1" dirty="0"/>
              <a:t> returned by </a:t>
            </a:r>
            <a:r>
              <a:rPr lang="en-US" b="1" dirty="0" err="1"/>
              <a:t>controller+suffix</a:t>
            </a:r>
            <a:r>
              <a:rPr lang="en-US" dirty="0"/>
              <a:t> page will be invoked for the view component.</a:t>
            </a:r>
          </a:p>
          <a:p>
            <a:pPr marL="0" indent="0">
              <a:buNone/>
            </a:pPr>
            <a:r>
              <a:rPr lang="en-US" dirty="0"/>
              <a:t>This xml file should be located inside the WEB-INF directory.</a:t>
            </a:r>
          </a:p>
          <a:p>
            <a:endParaRPr lang="en-US" dirty="0"/>
          </a:p>
        </p:txBody>
      </p:sp>
    </p:spTree>
    <p:extLst>
      <p:ext uri="{BB962C8B-B14F-4D97-AF65-F5344CB8AC3E}">
        <p14:creationId xmlns:p14="http://schemas.microsoft.com/office/powerpoint/2010/main" val="3893827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a:r>
            <a:br>
              <a:rPr lang="en-US" b="1" dirty="0"/>
            </a:br>
            <a:r>
              <a:rPr lang="en-US" b="1" dirty="0"/>
              <a:t>spring-servlet.xml</a:t>
            </a:r>
            <a:r>
              <a:rPr lang="en-US" dirty="0"/>
              <a:t/>
            </a:r>
            <a:br>
              <a:rPr lang="en-US" dirty="0"/>
            </a:br>
            <a:endParaRPr lang="en-US" dirty="0"/>
          </a:p>
        </p:txBody>
      </p:sp>
      <p:sp>
        <p:nvSpPr>
          <p:cNvPr id="3" name="Content Placeholder 2"/>
          <p:cNvSpPr>
            <a:spLocks noGrp="1"/>
          </p:cNvSpPr>
          <p:nvPr>
            <p:ph idx="1"/>
          </p:nvPr>
        </p:nvSpPr>
        <p:spPr>
          <a:xfrm>
            <a:off x="379200" y="1368425"/>
            <a:ext cx="11584200" cy="4351338"/>
          </a:xfrm>
        </p:spPr>
        <p:txBody>
          <a:bodyPr>
            <a:normAutofit/>
          </a:bodyPr>
          <a:lstStyle/>
          <a:p>
            <a:pPr marL="0" indent="0">
              <a:buNone/>
            </a:pPr>
            <a:r>
              <a:rPr lang="en-US" dirty="0"/>
              <a:t>&lt;beans&gt;  </a:t>
            </a:r>
          </a:p>
          <a:p>
            <a:pPr marL="0" indent="0">
              <a:buNone/>
            </a:pPr>
            <a:r>
              <a:rPr lang="en-US" dirty="0"/>
              <a:t>    &lt;</a:t>
            </a:r>
            <a:r>
              <a:rPr lang="en-US" dirty="0" err="1"/>
              <a:t>context:component-scan</a:t>
            </a:r>
            <a:r>
              <a:rPr lang="en-US" dirty="0"/>
              <a:t>  base-package="</a:t>
            </a:r>
            <a:r>
              <a:rPr lang="en-US" dirty="0" err="1"/>
              <a:t>com.hcl</a:t>
            </a:r>
            <a:r>
              <a:rPr lang="en-US" dirty="0"/>
              <a:t>" /&gt;  </a:t>
            </a:r>
          </a:p>
          <a:p>
            <a:pPr marL="0" indent="0">
              <a:buNone/>
            </a:pPr>
            <a:r>
              <a:rPr lang="en-US" dirty="0"/>
              <a:t>    &lt;bean class="</a:t>
            </a:r>
            <a:r>
              <a:rPr lang="en-US" dirty="0" err="1"/>
              <a:t>org.springframework.web.servlet.view.InternalResourceView</a:t>
            </a:r>
            <a:r>
              <a:rPr lang="en-US" dirty="0"/>
              <a:t>      Resolver"&gt;  </a:t>
            </a:r>
          </a:p>
          <a:p>
            <a:pPr marL="0" indent="0">
              <a:buNone/>
            </a:pPr>
            <a:r>
              <a:rPr lang="en-US" dirty="0"/>
              <a:t>        &lt;property name="prefix" value="/WEB-INF/</a:t>
            </a:r>
            <a:r>
              <a:rPr lang="en-US" dirty="0" err="1"/>
              <a:t>jsp</a:t>
            </a:r>
            <a:r>
              <a:rPr lang="en-US" dirty="0"/>
              <a:t>/" /&gt;  </a:t>
            </a:r>
          </a:p>
          <a:p>
            <a:pPr marL="0" indent="0">
              <a:buNone/>
            </a:pPr>
            <a:r>
              <a:rPr lang="en-US" dirty="0"/>
              <a:t>       &lt;property name="suffix" value=".</a:t>
            </a:r>
            <a:r>
              <a:rPr lang="en-US" dirty="0" err="1"/>
              <a:t>jsp</a:t>
            </a:r>
            <a:r>
              <a:rPr lang="en-US" dirty="0"/>
              <a:t>" /&gt;  </a:t>
            </a:r>
          </a:p>
          <a:p>
            <a:pPr marL="0" indent="0">
              <a:buNone/>
            </a:pPr>
            <a:r>
              <a:rPr lang="en-US" dirty="0"/>
              <a:t>    &lt;/bean&gt;  </a:t>
            </a:r>
          </a:p>
          <a:p>
            <a:pPr marL="0" indent="0">
              <a:buNone/>
            </a:pPr>
            <a:r>
              <a:rPr lang="en-US" dirty="0"/>
              <a:t>&lt;/beans&gt; </a:t>
            </a:r>
          </a:p>
          <a:p>
            <a:endParaRPr lang="en-US" dirty="0"/>
          </a:p>
        </p:txBody>
      </p:sp>
    </p:spTree>
    <p:extLst>
      <p:ext uri="{BB962C8B-B14F-4D97-AF65-F5344CB8AC3E}">
        <p14:creationId xmlns:p14="http://schemas.microsoft.com/office/powerpoint/2010/main" val="4218909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Display the message in the JSP page</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This is the simple JSP page, displaying the message returned by the Controller.</a:t>
            </a:r>
          </a:p>
          <a:p>
            <a:pPr marL="0" indent="0">
              <a:buNone/>
            </a:pPr>
            <a:r>
              <a:rPr lang="en-US" dirty="0"/>
              <a:t>It must be located inside the WEB-INF/</a:t>
            </a:r>
            <a:r>
              <a:rPr lang="en-US" dirty="0" err="1"/>
              <a:t>jsp</a:t>
            </a:r>
            <a:r>
              <a:rPr lang="en-US" dirty="0"/>
              <a:t> directory for this example only.</a:t>
            </a:r>
          </a:p>
          <a:p>
            <a:pPr marL="0" indent="0">
              <a:buNone/>
            </a:pPr>
            <a:r>
              <a:rPr lang="en-US" b="1" dirty="0"/>
              <a:t>--</a:t>
            </a:r>
            <a:r>
              <a:rPr lang="en-US" b="1" dirty="0" err="1"/>
              <a:t>hellopage.jsp</a:t>
            </a:r>
            <a:endParaRPr lang="en-US" dirty="0"/>
          </a:p>
          <a:p>
            <a:pPr marL="0" indent="0">
              <a:buNone/>
            </a:pPr>
            <a:r>
              <a:rPr lang="en-US" dirty="0"/>
              <a:t>Message is: ${msg} </a:t>
            </a:r>
          </a:p>
          <a:p>
            <a:endParaRPr lang="en-US" dirty="0"/>
          </a:p>
        </p:txBody>
      </p:sp>
    </p:spTree>
    <p:extLst>
      <p:ext uri="{BB962C8B-B14F-4D97-AF65-F5344CB8AC3E}">
        <p14:creationId xmlns:p14="http://schemas.microsoft.com/office/powerpoint/2010/main" val="166118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1345746" cy="612337"/>
          </a:xfrm>
        </p:spPr>
        <p:txBody>
          <a:bodyPr>
            <a:normAutofit fontScale="90000"/>
          </a:bodyPr>
          <a:lstStyle/>
          <a:p>
            <a:r>
              <a:rPr lang="en-US" dirty="0"/>
              <a:t/>
            </a:r>
            <a:br>
              <a:rPr lang="en-US" dirty="0"/>
            </a:br>
            <a:r>
              <a:rPr lang="en-US" dirty="0"/>
              <a:t>Spring having this much of demand because of the following 3 reasons….</a:t>
            </a:r>
            <a:br>
              <a:rPr lang="en-US" dirty="0"/>
            </a:br>
            <a:endParaRPr lang="en-US" dirty="0"/>
          </a:p>
        </p:txBody>
      </p:sp>
      <p:sp>
        <p:nvSpPr>
          <p:cNvPr id="3" name="Content Placeholder 2"/>
          <p:cNvSpPr>
            <a:spLocks noGrp="1"/>
          </p:cNvSpPr>
          <p:nvPr>
            <p:ph idx="1"/>
          </p:nvPr>
        </p:nvSpPr>
        <p:spPr/>
        <p:txBody>
          <a:bodyPr/>
          <a:lstStyle/>
          <a:p>
            <a:r>
              <a:rPr lang="en-US" dirty="0"/>
              <a:t>Simplicity</a:t>
            </a:r>
          </a:p>
          <a:p>
            <a:r>
              <a:rPr lang="en-US" dirty="0"/>
              <a:t>Testability</a:t>
            </a:r>
          </a:p>
          <a:p>
            <a:r>
              <a:rPr lang="en-US" dirty="0"/>
              <a:t>Loose Coupling</a:t>
            </a:r>
          </a:p>
          <a:p>
            <a:pPr marL="0" indent="0">
              <a:buNone/>
            </a:pPr>
            <a:r>
              <a:rPr lang="en-US" b="1" dirty="0"/>
              <a:t>Simplicity</a:t>
            </a:r>
          </a:p>
          <a:p>
            <a:pPr marL="0" indent="0">
              <a:buNone/>
            </a:pPr>
            <a:r>
              <a:rPr lang="en-US" dirty="0"/>
              <a:t>Spring framework is simple because as it is non-invasive, POJO and POJI model</a:t>
            </a:r>
          </a:p>
          <a:p>
            <a:endParaRPr lang="en-US" dirty="0"/>
          </a:p>
        </p:txBody>
      </p:sp>
    </p:spTree>
    <p:extLst>
      <p:ext uri="{BB962C8B-B14F-4D97-AF65-F5344CB8AC3E}">
        <p14:creationId xmlns:p14="http://schemas.microsoft.com/office/powerpoint/2010/main" val="28017973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534797" cy="205768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64147"/>
            <a:ext cx="5506218" cy="2019582"/>
          </a:xfrm>
          <a:prstGeom prst="rect">
            <a:avLst/>
          </a:prstGeom>
        </p:spPr>
      </p:pic>
    </p:spTree>
    <p:extLst>
      <p:ext uri="{BB962C8B-B14F-4D97-AF65-F5344CB8AC3E}">
        <p14:creationId xmlns:p14="http://schemas.microsoft.com/office/powerpoint/2010/main" val="1221382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with annotation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1148575"/>
              </p:ext>
            </p:extLst>
          </p:nvPr>
        </p:nvGraphicFramePr>
        <p:xfrm>
          <a:off x="379200" y="1600200"/>
          <a:ext cx="8124825" cy="3682342"/>
        </p:xfrm>
        <a:graphic>
          <a:graphicData uri="http://schemas.openxmlformats.org/drawingml/2006/table">
            <a:tbl>
              <a:tblPr/>
              <a:tblGrid>
                <a:gridCol w="2708275">
                  <a:extLst>
                    <a:ext uri="{9D8B030D-6E8A-4147-A177-3AD203B41FA5}">
                      <a16:colId xmlns:a16="http://schemas.microsoft.com/office/drawing/2014/main" val="4201619367"/>
                    </a:ext>
                  </a:extLst>
                </a:gridCol>
                <a:gridCol w="2708275">
                  <a:extLst>
                    <a:ext uri="{9D8B030D-6E8A-4147-A177-3AD203B41FA5}">
                      <a16:colId xmlns:a16="http://schemas.microsoft.com/office/drawing/2014/main" val="2751592985"/>
                    </a:ext>
                  </a:extLst>
                </a:gridCol>
                <a:gridCol w="2708275">
                  <a:extLst>
                    <a:ext uri="{9D8B030D-6E8A-4147-A177-3AD203B41FA5}">
                      <a16:colId xmlns:a16="http://schemas.microsoft.com/office/drawing/2014/main" val="2925121308"/>
                    </a:ext>
                  </a:extLst>
                </a:gridCol>
              </a:tblGrid>
              <a:tr h="379072">
                <a:tc>
                  <a:txBody>
                    <a:bodyPr/>
                    <a:lstStyle/>
                    <a:p>
                      <a:r>
                        <a:rPr lang="en-US" b="0">
                          <a:effectLst/>
                          <a:latin typeface="Georgia" panose="02040502050405020303" pitchFamily="18" charset="0"/>
                        </a:rPr>
                        <a:t>XML Tag</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Annotation</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Description</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919202827"/>
                  </a:ext>
                </a:extLst>
              </a:tr>
              <a:tr h="0">
                <a:tc>
                  <a:txBody>
                    <a:bodyPr/>
                    <a:lstStyle/>
                    <a:p>
                      <a:r>
                        <a:rPr lang="en-US" b="0" dirty="0">
                          <a:effectLst/>
                          <a:latin typeface="Georgia" panose="02040502050405020303" pitchFamily="18" charset="0"/>
                        </a:rPr>
                        <a:t>&lt;</a:t>
                      </a:r>
                      <a:r>
                        <a:rPr lang="en-US" b="0" dirty="0" err="1">
                          <a:effectLst/>
                          <a:latin typeface="Georgia" panose="02040502050405020303" pitchFamily="18" charset="0"/>
                        </a:rPr>
                        <a:t>context:component-scan</a:t>
                      </a:r>
                      <a:r>
                        <a:rPr lang="en-US" b="0" dirty="0">
                          <a:effectLst/>
                          <a:latin typeface="Georgia" panose="02040502050405020303" pitchFamily="18" charset="0"/>
                        </a:rPr>
                        <a:t>/&gt;</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dirty="0">
                          <a:effectLst/>
                          <a:latin typeface="Georgia" panose="02040502050405020303" pitchFamily="18" charset="0"/>
                        </a:rPr>
                        <a:t>@</a:t>
                      </a:r>
                      <a:r>
                        <a:rPr lang="en-US" b="0" dirty="0" err="1">
                          <a:effectLst/>
                          <a:latin typeface="Georgia" panose="02040502050405020303" pitchFamily="18" charset="0"/>
                        </a:rPr>
                        <a:t>ComponentScan</a:t>
                      </a:r>
                      <a:r>
                        <a:rPr lang="en-US" b="0" dirty="0">
                          <a:effectLst/>
                          <a:latin typeface="Georgia" panose="02040502050405020303" pitchFamily="18" charset="0"/>
                        </a:rPr>
                        <a:t>()</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a:effectLst/>
                          <a:latin typeface="Georgia" panose="02040502050405020303" pitchFamily="18" charset="0"/>
                        </a:rPr>
                        <a:t>Scan starts from base package and registers all controllers, repositories, service, beans, etc.</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1486340220"/>
                  </a:ext>
                </a:extLst>
              </a:tr>
              <a:tr h="0">
                <a:tc>
                  <a:txBody>
                    <a:bodyPr/>
                    <a:lstStyle/>
                    <a:p>
                      <a:r>
                        <a:rPr lang="en-US" b="0">
                          <a:effectLst/>
                          <a:latin typeface="Georgia" panose="02040502050405020303" pitchFamily="18" charset="0"/>
                        </a:rPr>
                        <a:t>&lt;mvc:annotation-driven/&gt;   </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@EnableWebMvc</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tc>
                  <a:txBody>
                    <a:bodyPr/>
                    <a:lstStyle/>
                    <a:p>
                      <a:r>
                        <a:rPr lang="en-US" b="0">
                          <a:effectLst/>
                          <a:latin typeface="Georgia" panose="02040502050405020303" pitchFamily="18" charset="0"/>
                        </a:rPr>
                        <a:t>Enable Spring MVC-specific annotations like @Controller</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3F3F3"/>
                    </a:solidFill>
                  </a:tcPr>
                </a:tc>
                <a:extLst>
                  <a:ext uri="{0D108BD9-81ED-4DB2-BD59-A6C34878D82A}">
                    <a16:rowId xmlns:a16="http://schemas.microsoft.com/office/drawing/2014/main" val="804717016"/>
                  </a:ext>
                </a:extLst>
              </a:tr>
              <a:tr h="0">
                <a:tc>
                  <a:txBody>
                    <a:bodyPr/>
                    <a:lstStyle/>
                    <a:p>
                      <a:r>
                        <a:rPr lang="en-US" b="0">
                          <a:effectLst/>
                          <a:latin typeface="Georgia" panose="02040502050405020303" pitchFamily="18" charset="0"/>
                        </a:rPr>
                        <a:t>Spring config file</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a:effectLst/>
                          <a:latin typeface="Georgia" panose="02040502050405020303" pitchFamily="18" charset="0"/>
                        </a:rPr>
                        <a:t>@Configuration</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tc>
                  <a:txBody>
                    <a:bodyPr/>
                    <a:lstStyle/>
                    <a:p>
                      <a:r>
                        <a:rPr lang="en-US" b="0" dirty="0">
                          <a:effectLst/>
                          <a:latin typeface="Georgia" panose="02040502050405020303" pitchFamily="18" charset="0"/>
                        </a:rPr>
                        <a:t>Treat as the configuration file for Spring MVC-enabled applications.</a:t>
                      </a:r>
                    </a:p>
                  </a:txBody>
                  <a:tcPr marL="95250" marR="95250" marT="47625" marB="47625"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2E1E1"/>
                    </a:solidFill>
                  </a:tcPr>
                </a:tc>
                <a:extLst>
                  <a:ext uri="{0D108BD9-81ED-4DB2-BD59-A6C34878D82A}">
                    <a16:rowId xmlns:a16="http://schemas.microsoft.com/office/drawing/2014/main" val="2684423679"/>
                  </a:ext>
                </a:extLst>
              </a:tr>
            </a:tbl>
          </a:graphicData>
        </a:graphic>
      </p:graphicFrame>
      <p:sp>
        <p:nvSpPr>
          <p:cNvPr id="5" name="Rectangle 1"/>
          <p:cNvSpPr>
            <a:spLocks noChangeArrowheads="1"/>
          </p:cNvSpPr>
          <p:nvPr/>
        </p:nvSpPr>
        <p:spPr bwMode="auto">
          <a:xfrm>
            <a:off x="0" y="-391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2571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with annotation example</a:t>
            </a:r>
          </a:p>
        </p:txBody>
      </p:sp>
      <p:sp>
        <p:nvSpPr>
          <p:cNvPr id="3" name="Content Placeholder 2"/>
          <p:cNvSpPr>
            <a:spLocks noGrp="1"/>
          </p:cNvSpPr>
          <p:nvPr>
            <p:ph idx="1"/>
          </p:nvPr>
        </p:nvSpPr>
        <p:spPr/>
        <p:txBody>
          <a:bodyPr>
            <a:normAutofit fontScale="85000" lnSpcReduction="20000"/>
          </a:bodyPr>
          <a:lstStyle/>
          <a:p>
            <a:pPr marL="0" indent="0">
              <a:buNone/>
            </a:pPr>
            <a:r>
              <a:rPr lang="en-US" u="sng" dirty="0" err="1"/>
              <a:t>index.jsp</a:t>
            </a:r>
            <a:endParaRPr lang="en-US" u="sng" dirty="0"/>
          </a:p>
          <a:p>
            <a:pPr marL="0" indent="0">
              <a:buNone/>
            </a:pPr>
            <a:r>
              <a:rPr lang="en-US" dirty="0"/>
              <a:t>&lt;a </a:t>
            </a:r>
            <a:r>
              <a:rPr lang="en-US" dirty="0" err="1"/>
              <a:t>href</a:t>
            </a:r>
            <a:r>
              <a:rPr lang="en-US" dirty="0"/>
              <a:t>=</a:t>
            </a:r>
            <a:r>
              <a:rPr lang="en-US" i="1" dirty="0"/>
              <a:t>"index"&gt;click&lt;/a&gt;</a:t>
            </a:r>
          </a:p>
          <a:p>
            <a:pPr marL="0" indent="0">
              <a:buNone/>
            </a:pPr>
            <a:endParaRPr lang="en-US" i="1" dirty="0"/>
          </a:p>
          <a:p>
            <a:pPr marL="0" indent="0">
              <a:buNone/>
            </a:pPr>
            <a:r>
              <a:rPr lang="en-US" dirty="0"/>
              <a:t>@Controller</a:t>
            </a:r>
          </a:p>
          <a:p>
            <a:pPr marL="0" indent="0">
              <a:buNone/>
            </a:pPr>
            <a:r>
              <a:rPr lang="en-US" dirty="0"/>
              <a:t>public class </a:t>
            </a:r>
            <a:r>
              <a:rPr lang="en-US" dirty="0" err="1"/>
              <a:t>HelloController</a:t>
            </a:r>
            <a:r>
              <a:rPr lang="en-US" dirty="0"/>
              <a:t> {</a:t>
            </a:r>
          </a:p>
          <a:p>
            <a:pPr marL="0" indent="0">
              <a:buNone/>
            </a:pPr>
            <a:r>
              <a:rPr lang="en-US" dirty="0"/>
              <a:t>@</a:t>
            </a:r>
            <a:r>
              <a:rPr lang="en-US" dirty="0" err="1"/>
              <a:t>RequestMapping</a:t>
            </a:r>
            <a:r>
              <a:rPr lang="en-US" dirty="0"/>
              <a:t>("index")</a:t>
            </a:r>
          </a:p>
          <a:p>
            <a:pPr marL="0" indent="0">
              <a:buNone/>
            </a:pPr>
            <a:r>
              <a:rPr lang="en-US" dirty="0"/>
              <a:t>public </a:t>
            </a:r>
            <a:r>
              <a:rPr lang="en-US" dirty="0" err="1"/>
              <a:t>ModelAndView</a:t>
            </a:r>
            <a:r>
              <a:rPr lang="en-US" dirty="0"/>
              <a:t> </a:t>
            </a:r>
            <a:r>
              <a:rPr lang="en-US" dirty="0" err="1"/>
              <a:t>sayHello</a:t>
            </a:r>
            <a:r>
              <a:rPr lang="en-US" dirty="0"/>
              <a:t>() {</a:t>
            </a:r>
          </a:p>
          <a:p>
            <a:pPr marL="0" indent="0">
              <a:buNone/>
            </a:pPr>
            <a:r>
              <a:rPr lang="en-US" dirty="0" err="1"/>
              <a:t>ModelAndView</a:t>
            </a:r>
            <a:r>
              <a:rPr lang="en-US" dirty="0"/>
              <a:t> model = new </a:t>
            </a:r>
            <a:r>
              <a:rPr lang="en-US" dirty="0" err="1"/>
              <a:t>ModelAndView</a:t>
            </a:r>
            <a:r>
              <a:rPr lang="en-US" dirty="0"/>
              <a:t>("hello");</a:t>
            </a:r>
          </a:p>
          <a:p>
            <a:pPr marL="0" indent="0">
              <a:buNone/>
            </a:pPr>
            <a:r>
              <a:rPr lang="en-US" dirty="0" err="1"/>
              <a:t>model.addObject</a:t>
            </a:r>
            <a:r>
              <a:rPr lang="en-US" dirty="0"/>
              <a:t>("</a:t>
            </a:r>
            <a:r>
              <a:rPr lang="en-US" dirty="0" err="1"/>
              <a:t>msg</a:t>
            </a:r>
            <a:r>
              <a:rPr lang="en-US" dirty="0"/>
              <a:t>", "say hello from controller");</a:t>
            </a:r>
          </a:p>
          <a:p>
            <a:pPr marL="0" indent="0">
              <a:buNone/>
            </a:pPr>
            <a:r>
              <a:rPr lang="en-US" dirty="0"/>
              <a:t>return model;</a:t>
            </a:r>
          </a:p>
          <a:p>
            <a:pPr marL="0" indent="0">
              <a:buNone/>
            </a:pPr>
            <a:r>
              <a:rPr lang="en-US" dirty="0"/>
              <a:t>}</a:t>
            </a:r>
          </a:p>
          <a:p>
            <a:pPr marL="0" indent="0">
              <a:buNone/>
            </a:pPr>
            <a:r>
              <a:rPr lang="en-US" dirty="0"/>
              <a:t>}</a:t>
            </a:r>
          </a:p>
          <a:p>
            <a:pPr marL="0" indent="0">
              <a:buNone/>
            </a:pPr>
            <a:endParaRPr lang="en-US" i="1" dirty="0"/>
          </a:p>
          <a:p>
            <a:endParaRPr lang="en-US" dirty="0"/>
          </a:p>
        </p:txBody>
      </p:sp>
    </p:spTree>
    <p:extLst>
      <p:ext uri="{BB962C8B-B14F-4D97-AF65-F5344CB8AC3E}">
        <p14:creationId xmlns:p14="http://schemas.microsoft.com/office/powerpoint/2010/main" val="4122859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with annotation example</a:t>
            </a:r>
          </a:p>
        </p:txBody>
      </p:sp>
      <p:sp>
        <p:nvSpPr>
          <p:cNvPr id="3" name="Content Placeholder 2"/>
          <p:cNvSpPr>
            <a:spLocks noGrp="1"/>
          </p:cNvSpPr>
          <p:nvPr>
            <p:ph idx="1"/>
          </p:nvPr>
        </p:nvSpPr>
        <p:spPr>
          <a:xfrm>
            <a:off x="379200" y="1355361"/>
            <a:ext cx="10918371" cy="5319759"/>
          </a:xfrm>
        </p:spPr>
        <p:txBody>
          <a:bodyPr>
            <a:normAutofit fontScale="85000" lnSpcReduction="20000"/>
          </a:bodyPr>
          <a:lstStyle/>
          <a:p>
            <a:pPr marL="0" indent="0">
              <a:buNone/>
            </a:pPr>
            <a:r>
              <a:rPr lang="en-US" dirty="0"/>
              <a:t>@Configuration</a:t>
            </a:r>
          </a:p>
          <a:p>
            <a:pPr marL="0" indent="0">
              <a:buNone/>
            </a:pPr>
            <a:r>
              <a:rPr lang="en-US" dirty="0"/>
              <a:t>@</a:t>
            </a:r>
            <a:r>
              <a:rPr lang="en-US" dirty="0" err="1"/>
              <a:t>EnableWebMvc</a:t>
            </a:r>
            <a:endParaRPr lang="en-US" dirty="0"/>
          </a:p>
          <a:p>
            <a:pPr marL="0" indent="0">
              <a:buNone/>
            </a:pPr>
            <a:r>
              <a:rPr lang="en-US" dirty="0"/>
              <a:t>@</a:t>
            </a:r>
            <a:r>
              <a:rPr lang="en-US" dirty="0" err="1"/>
              <a:t>ComponentScan</a:t>
            </a:r>
            <a:r>
              <a:rPr lang="en-US" dirty="0"/>
              <a:t>(</a:t>
            </a:r>
            <a:r>
              <a:rPr lang="en-US" dirty="0" err="1"/>
              <a:t>basePackages</a:t>
            </a:r>
            <a:r>
              <a:rPr lang="en-US" dirty="0"/>
              <a:t>="</a:t>
            </a:r>
            <a:r>
              <a:rPr lang="en-US" dirty="0" err="1"/>
              <a:t>com.hcl.spring.controller</a:t>
            </a:r>
            <a:r>
              <a:rPr lang="en-US" dirty="0"/>
              <a:t>")</a:t>
            </a:r>
          </a:p>
          <a:p>
            <a:pPr marL="0" indent="0">
              <a:buNone/>
            </a:pPr>
            <a:r>
              <a:rPr lang="en-US" dirty="0"/>
              <a:t>public class </a:t>
            </a:r>
            <a:r>
              <a:rPr lang="en-US" dirty="0" err="1"/>
              <a:t>SpringConfiguration</a:t>
            </a:r>
            <a:r>
              <a:rPr lang="en-US" dirty="0"/>
              <a:t> {</a:t>
            </a:r>
          </a:p>
          <a:p>
            <a:pPr marL="0" indent="0">
              <a:buNone/>
            </a:pPr>
            <a:r>
              <a:rPr lang="en-US" dirty="0"/>
              <a:t>@Bean(name="</a:t>
            </a:r>
            <a:r>
              <a:rPr lang="en-US" dirty="0" err="1"/>
              <a:t>jspViewResolver</a:t>
            </a:r>
            <a:r>
              <a:rPr lang="en-US" dirty="0"/>
              <a:t>")</a:t>
            </a:r>
          </a:p>
          <a:p>
            <a:pPr marL="0" indent="0">
              <a:buNone/>
            </a:pPr>
            <a:r>
              <a:rPr lang="en-US" dirty="0"/>
              <a:t>public </a:t>
            </a:r>
            <a:r>
              <a:rPr lang="en-US" dirty="0" err="1"/>
              <a:t>ViewResolver</a:t>
            </a:r>
            <a:r>
              <a:rPr lang="en-US" dirty="0"/>
              <a:t> </a:t>
            </a:r>
            <a:r>
              <a:rPr lang="en-US" dirty="0" err="1"/>
              <a:t>viewResolver</a:t>
            </a:r>
            <a:r>
              <a:rPr lang="en-US" dirty="0"/>
              <a:t>()</a:t>
            </a:r>
          </a:p>
          <a:p>
            <a:pPr marL="0" indent="0">
              <a:buNone/>
            </a:pPr>
            <a:r>
              <a:rPr lang="en-US" dirty="0"/>
              <a:t>{</a:t>
            </a:r>
          </a:p>
          <a:p>
            <a:pPr marL="0" indent="0">
              <a:buNone/>
            </a:pPr>
            <a:r>
              <a:rPr lang="en-US" dirty="0" err="1"/>
              <a:t>InternalResourceViewResolver</a:t>
            </a:r>
            <a:r>
              <a:rPr lang="en-US" dirty="0"/>
              <a:t> </a:t>
            </a:r>
            <a:r>
              <a:rPr lang="en-US" dirty="0" err="1"/>
              <a:t>viewResolver</a:t>
            </a:r>
            <a:r>
              <a:rPr lang="en-US" dirty="0"/>
              <a:t>=new </a:t>
            </a:r>
            <a:r>
              <a:rPr lang="en-US" dirty="0" err="1"/>
              <a:t>InternalResourceViewResolver</a:t>
            </a:r>
            <a:r>
              <a:rPr lang="en-US" dirty="0"/>
              <a:t>();</a:t>
            </a:r>
          </a:p>
          <a:p>
            <a:pPr marL="0" indent="0">
              <a:buNone/>
            </a:pPr>
            <a:r>
              <a:rPr lang="en-US" dirty="0" err="1"/>
              <a:t>viewResolver.setPrefix</a:t>
            </a:r>
            <a:r>
              <a:rPr lang="en-US" dirty="0"/>
              <a:t>("WEB-INF/views/");</a:t>
            </a:r>
          </a:p>
          <a:p>
            <a:pPr marL="0" indent="0">
              <a:buNone/>
            </a:pPr>
            <a:r>
              <a:rPr lang="en-US" dirty="0" err="1"/>
              <a:t>viewResolver.setSuffix</a:t>
            </a:r>
            <a:r>
              <a:rPr lang="en-US" dirty="0"/>
              <a:t>(".</a:t>
            </a:r>
            <a:r>
              <a:rPr lang="en-US" dirty="0" err="1"/>
              <a:t>jsp</a:t>
            </a:r>
            <a:r>
              <a:rPr lang="en-US" dirty="0"/>
              <a:t>");</a:t>
            </a:r>
          </a:p>
          <a:p>
            <a:pPr marL="0" indent="0">
              <a:buNone/>
            </a:pPr>
            <a:r>
              <a:rPr lang="en-US" dirty="0"/>
              <a:t>return </a:t>
            </a:r>
            <a:r>
              <a:rPr lang="en-US" dirty="0" err="1"/>
              <a:t>viewResolver</a:t>
            </a:r>
            <a:r>
              <a:rPr lang="en-US" dirty="0"/>
              <a:t>;</a:t>
            </a:r>
          </a:p>
          <a:p>
            <a:pPr marL="0" indent="0">
              <a:buNone/>
            </a:pPr>
            <a:r>
              <a:rPr lang="en-US" dirty="0"/>
              <a:t>}</a:t>
            </a:r>
          </a:p>
          <a:p>
            <a:pPr marL="0" indent="0">
              <a:buNone/>
            </a:pPr>
            <a:r>
              <a:rPr lang="en-US" dirty="0"/>
              <a:t>}</a:t>
            </a:r>
          </a:p>
        </p:txBody>
      </p:sp>
    </p:spTree>
    <p:extLst>
      <p:ext uri="{BB962C8B-B14F-4D97-AF65-F5344CB8AC3E}">
        <p14:creationId xmlns:p14="http://schemas.microsoft.com/office/powerpoint/2010/main" val="29640972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Hello.jsp</a:t>
            </a:r>
            <a:endParaRPr lang="en-US" dirty="0"/>
          </a:p>
        </p:txBody>
      </p:sp>
      <p:sp>
        <p:nvSpPr>
          <p:cNvPr id="3" name="Content Placeholder 2"/>
          <p:cNvSpPr>
            <a:spLocks noGrp="1"/>
          </p:cNvSpPr>
          <p:nvPr>
            <p:ph idx="1"/>
          </p:nvPr>
        </p:nvSpPr>
        <p:spPr/>
        <p:txBody>
          <a:bodyPr>
            <a:normAutofit/>
          </a:bodyPr>
          <a:lstStyle/>
          <a:p>
            <a:pPr marL="0" indent="0">
              <a:buNone/>
            </a:pPr>
            <a:r>
              <a:rPr lang="en-US" dirty="0"/>
              <a:t>${msg}</a:t>
            </a:r>
          </a:p>
        </p:txBody>
      </p:sp>
    </p:spTree>
    <p:extLst>
      <p:ext uri="{BB962C8B-B14F-4D97-AF65-F5344CB8AC3E}">
        <p14:creationId xmlns:p14="http://schemas.microsoft.com/office/powerpoint/2010/main" val="1077014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Annotations in Spring 3 MVC:</a:t>
            </a:r>
          </a:p>
        </p:txBody>
      </p:sp>
      <p:sp>
        <p:nvSpPr>
          <p:cNvPr id="3" name="Content Placeholder 2"/>
          <p:cNvSpPr>
            <a:spLocks noGrp="1"/>
          </p:cNvSpPr>
          <p:nvPr>
            <p:ph idx="1"/>
          </p:nvPr>
        </p:nvSpPr>
        <p:spPr>
          <a:xfrm>
            <a:off x="379200" y="1371600"/>
            <a:ext cx="10515600" cy="4351338"/>
          </a:xfrm>
        </p:spPr>
        <p:txBody>
          <a:bodyPr>
            <a:normAutofit fontScale="85000" lnSpcReduction="20000"/>
          </a:bodyPr>
          <a:lstStyle/>
          <a:p>
            <a:pPr marL="0" indent="0">
              <a:buNone/>
            </a:pPr>
            <a:r>
              <a:rPr lang="en-US" dirty="0"/>
              <a:t>@Controller</a:t>
            </a:r>
          </a:p>
          <a:p>
            <a:pPr marL="0" indent="0">
              <a:buNone/>
            </a:pPr>
            <a:r>
              <a:rPr lang="en-US" dirty="0"/>
              <a:t>@RequestMapping (URL/URI </a:t>
            </a:r>
            <a:r>
              <a:rPr lang="en-US" dirty="0">
                <a:sym typeface="Wingdings" panose="05000000000000000000" pitchFamily="2" charset="2"/>
              </a:rPr>
              <a:t></a:t>
            </a:r>
            <a:r>
              <a:rPr lang="en-US" dirty="0"/>
              <a:t> Browser, Form action=, </a:t>
            </a:r>
            <a:r>
              <a:rPr lang="en-US" dirty="0" err="1"/>
              <a:t>href</a:t>
            </a:r>
            <a:r>
              <a:rPr lang="en-US" dirty="0"/>
              <a:t>=)</a:t>
            </a:r>
          </a:p>
          <a:p>
            <a:pPr marL="0" indent="0">
              <a:buNone/>
            </a:pPr>
            <a:r>
              <a:rPr lang="en-US" dirty="0"/>
              <a:t>@</a:t>
            </a:r>
            <a:r>
              <a:rPr lang="en-US" dirty="0" err="1"/>
              <a:t>PathVariable</a:t>
            </a:r>
            <a:endParaRPr lang="en-US" dirty="0"/>
          </a:p>
          <a:p>
            <a:pPr marL="0" indent="0">
              <a:buNone/>
            </a:pPr>
            <a:r>
              <a:rPr lang="en-US" dirty="0"/>
              <a:t>@</a:t>
            </a:r>
            <a:r>
              <a:rPr lang="en-US" dirty="0" err="1"/>
              <a:t>RequestPARAM</a:t>
            </a:r>
            <a:endParaRPr lang="en-US" dirty="0"/>
          </a:p>
          <a:p>
            <a:pPr marL="0" indent="0">
              <a:buNone/>
            </a:pPr>
            <a:r>
              <a:rPr lang="en-US" dirty="0"/>
              <a:t>@</a:t>
            </a:r>
            <a:r>
              <a:rPr lang="en-US" dirty="0" err="1"/>
              <a:t>Autowired</a:t>
            </a:r>
            <a:endParaRPr lang="en-US" dirty="0"/>
          </a:p>
          <a:p>
            <a:pPr marL="0" indent="0">
              <a:buNone/>
            </a:pPr>
            <a:r>
              <a:rPr lang="en-US" dirty="0"/>
              <a:t>@</a:t>
            </a:r>
            <a:r>
              <a:rPr lang="en-US" dirty="0" err="1"/>
              <a:t>ModelAttribute</a:t>
            </a:r>
            <a:endParaRPr lang="en-US" dirty="0"/>
          </a:p>
          <a:p>
            <a:pPr marL="0" indent="0">
              <a:buNone/>
            </a:pPr>
            <a:r>
              <a:rPr lang="en-US" dirty="0"/>
              <a:t>@Value</a:t>
            </a:r>
          </a:p>
          <a:p>
            <a:pPr marL="0" indent="0">
              <a:buNone/>
            </a:pPr>
            <a:r>
              <a:rPr lang="en-US" dirty="0"/>
              <a:t>@Qualifier</a:t>
            </a:r>
          </a:p>
          <a:p>
            <a:pPr marL="0" indent="0">
              <a:buNone/>
            </a:pPr>
            <a:r>
              <a:rPr lang="en-US" dirty="0"/>
              <a:t>@Component</a:t>
            </a:r>
          </a:p>
          <a:p>
            <a:pPr lvl="1"/>
            <a:r>
              <a:rPr lang="en-US" dirty="0"/>
              <a:t>@Service</a:t>
            </a:r>
          </a:p>
          <a:p>
            <a:pPr lvl="1"/>
            <a:r>
              <a:rPr lang="en-US" dirty="0"/>
              <a:t>@Repository</a:t>
            </a:r>
          </a:p>
          <a:p>
            <a:pPr lvl="1"/>
            <a:r>
              <a:rPr lang="en-US" dirty="0"/>
              <a:t>@Controller</a:t>
            </a:r>
          </a:p>
          <a:p>
            <a:endParaRPr lang="en-US" dirty="0"/>
          </a:p>
          <a:p>
            <a:endParaRPr lang="en-US" dirty="0"/>
          </a:p>
        </p:txBody>
      </p:sp>
    </p:spTree>
    <p:extLst>
      <p:ext uri="{BB962C8B-B14F-4D97-AF65-F5344CB8AC3E}">
        <p14:creationId xmlns:p14="http://schemas.microsoft.com/office/powerpoint/2010/main" val="1437523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a:t>
            </a:r>
          </a:p>
        </p:txBody>
      </p:sp>
      <p:sp>
        <p:nvSpPr>
          <p:cNvPr id="3" name="Content Placeholder 2"/>
          <p:cNvSpPr>
            <a:spLocks noGrp="1"/>
          </p:cNvSpPr>
          <p:nvPr>
            <p:ph idx="1"/>
          </p:nvPr>
        </p:nvSpPr>
        <p:spPr>
          <a:xfrm>
            <a:off x="389139" y="1295400"/>
            <a:ext cx="10515600" cy="4351338"/>
          </a:xfrm>
        </p:spPr>
        <p:txBody>
          <a:bodyPr>
            <a:normAutofit/>
          </a:bodyPr>
          <a:lstStyle/>
          <a:p>
            <a:pPr marL="0" indent="0">
              <a:buNone/>
            </a:pPr>
            <a:r>
              <a:rPr lang="en-US" dirty="0"/>
              <a:t>This annotation is used at the class level.</a:t>
            </a:r>
          </a:p>
          <a:p>
            <a:pPr marL="0" indent="0">
              <a:buNone/>
            </a:pPr>
            <a:r>
              <a:rPr lang="en-US" dirty="0"/>
              <a:t>Denotes that the marked class acts as a controller.</a:t>
            </a:r>
          </a:p>
          <a:p>
            <a:pPr marL="0" indent="0">
              <a:buNone/>
            </a:pPr>
            <a:r>
              <a:rPr lang="en-US" dirty="0" err="1"/>
              <a:t>Eg</a:t>
            </a:r>
            <a:r>
              <a:rPr lang="en-US" dirty="0"/>
              <a:t>:</a:t>
            </a:r>
          </a:p>
          <a:p>
            <a:pPr marL="0" indent="0">
              <a:buNone/>
            </a:pPr>
            <a:r>
              <a:rPr lang="en-US" dirty="0"/>
              <a:t>import </a:t>
            </a:r>
            <a:r>
              <a:rPr lang="en-US" dirty="0" err="1"/>
              <a:t>org.springframework.stereotype.Controller</a:t>
            </a:r>
            <a:r>
              <a:rPr lang="en-US" dirty="0"/>
              <a:t>;</a:t>
            </a:r>
          </a:p>
          <a:p>
            <a:pPr marL="0" indent="0">
              <a:buNone/>
            </a:pPr>
            <a:r>
              <a:rPr lang="en-US" dirty="0"/>
              <a:t>@Controller</a:t>
            </a:r>
          </a:p>
          <a:p>
            <a:pPr marL="0" indent="0">
              <a:buNone/>
            </a:pPr>
            <a:r>
              <a:rPr lang="en-US" dirty="0"/>
              <a:t>public class </a:t>
            </a:r>
            <a:r>
              <a:rPr lang="en-US" dirty="0" err="1"/>
              <a:t>StudentController</a:t>
            </a:r>
            <a:r>
              <a:rPr lang="en-US" dirty="0"/>
              <a:t> {</a:t>
            </a:r>
          </a:p>
          <a:p>
            <a:pPr marL="0" indent="0">
              <a:buNone/>
            </a:pPr>
            <a:r>
              <a:rPr lang="en-US" dirty="0"/>
              <a:t>}</a:t>
            </a:r>
          </a:p>
        </p:txBody>
      </p:sp>
    </p:spTree>
    <p:extLst>
      <p:ext uri="{BB962C8B-B14F-4D97-AF65-F5344CB8AC3E}">
        <p14:creationId xmlns:p14="http://schemas.microsoft.com/office/powerpoint/2010/main" val="17059829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RequestMapping</a:t>
            </a:r>
            <a:endParaRPr lang="en-US" dirty="0"/>
          </a:p>
        </p:txBody>
      </p:sp>
      <p:sp>
        <p:nvSpPr>
          <p:cNvPr id="3" name="Content Placeholder 2"/>
          <p:cNvSpPr>
            <a:spLocks noGrp="1"/>
          </p:cNvSpPr>
          <p:nvPr>
            <p:ph idx="1"/>
          </p:nvPr>
        </p:nvSpPr>
        <p:spPr/>
        <p:txBody>
          <a:bodyPr>
            <a:normAutofit/>
          </a:bodyPr>
          <a:lstStyle/>
          <a:p>
            <a:pPr marL="0" indent="0">
              <a:buNone/>
            </a:pPr>
            <a:r>
              <a:rPr lang="en-US" dirty="0"/>
              <a:t>This annotation can be used at the class level and method level.</a:t>
            </a:r>
          </a:p>
          <a:p>
            <a:pPr marL="0" indent="0">
              <a:buNone/>
            </a:pPr>
            <a:r>
              <a:rPr lang="en-US" dirty="0"/>
              <a:t>This annotation accepts the following as its </a:t>
            </a:r>
            <a:r>
              <a:rPr lang="en-US" dirty="0" err="1"/>
              <a:t>parameters.Please</a:t>
            </a:r>
            <a:r>
              <a:rPr lang="en-US" dirty="0"/>
              <a:t> note that all the arguments are optional.</a:t>
            </a:r>
          </a:p>
          <a:p>
            <a:r>
              <a:rPr lang="en-US" b="1" dirty="0"/>
              <a:t>String[ ] values</a:t>
            </a:r>
            <a:r>
              <a:rPr lang="en-US" dirty="0"/>
              <a:t> – Represents an array of URLs which tells that the controller should be invoked for the request which arrive with the list of URLs mentioned.</a:t>
            </a:r>
            <a:br>
              <a:rPr lang="en-US" dirty="0"/>
            </a:br>
            <a:r>
              <a:rPr lang="en-US" dirty="0" err="1"/>
              <a:t>Eg</a:t>
            </a:r>
            <a:r>
              <a:rPr lang="en-US" dirty="0"/>
              <a:t>: @</a:t>
            </a:r>
            <a:r>
              <a:rPr lang="en-US" dirty="0" err="1"/>
              <a:t>RequestMapping</a:t>
            </a:r>
            <a:r>
              <a:rPr lang="en-US" dirty="0"/>
              <a:t>(value={"/welcome", "/test"}.</a:t>
            </a:r>
          </a:p>
          <a:p>
            <a:r>
              <a:rPr lang="en-US" b="1" dirty="0"/>
              <a:t>String[] </a:t>
            </a:r>
            <a:r>
              <a:rPr lang="en-US" b="1" dirty="0" err="1"/>
              <a:t>Params</a:t>
            </a:r>
            <a:r>
              <a:rPr lang="en-US" dirty="0"/>
              <a:t> – An array of Request Parameters and their values which can be used to validate if a particular request parameter has a value. </a:t>
            </a:r>
            <a:br>
              <a:rPr lang="en-US" dirty="0"/>
            </a:br>
            <a:r>
              <a:rPr lang="en-US" dirty="0" err="1"/>
              <a:t>Eg</a:t>
            </a:r>
            <a:r>
              <a:rPr lang="en-US" dirty="0"/>
              <a:t>. @</a:t>
            </a:r>
            <a:r>
              <a:rPr lang="en-US" dirty="0" err="1"/>
              <a:t>RequestMapping</a:t>
            </a:r>
            <a:r>
              <a:rPr lang="en-US" dirty="0"/>
              <a:t>(</a:t>
            </a:r>
            <a:r>
              <a:rPr lang="en-US" dirty="0" err="1"/>
              <a:t>params</a:t>
            </a:r>
            <a:r>
              <a:rPr lang="en-US" dirty="0"/>
              <a:t>="</a:t>
            </a:r>
            <a:r>
              <a:rPr lang="en-US" dirty="0" err="1"/>
              <a:t>myParam</a:t>
            </a:r>
            <a:r>
              <a:rPr lang="en-US" dirty="0"/>
              <a:t>=</a:t>
            </a:r>
            <a:r>
              <a:rPr lang="en-US" dirty="0" err="1"/>
              <a:t>myValue</a:t>
            </a:r>
            <a:r>
              <a:rPr lang="en-US" dirty="0"/>
              <a:t>")</a:t>
            </a:r>
          </a:p>
          <a:p>
            <a:endParaRPr lang="en-US" dirty="0"/>
          </a:p>
          <a:p>
            <a:endParaRPr lang="en-US" dirty="0"/>
          </a:p>
        </p:txBody>
      </p:sp>
    </p:spTree>
    <p:extLst>
      <p:ext uri="{BB962C8B-B14F-4D97-AF65-F5344CB8AC3E}">
        <p14:creationId xmlns:p14="http://schemas.microsoft.com/office/powerpoint/2010/main" val="1154568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RequestMapping</a:t>
            </a:r>
            <a:endParaRPr lang="en-US" dirty="0"/>
          </a:p>
        </p:txBody>
      </p:sp>
      <p:sp>
        <p:nvSpPr>
          <p:cNvPr id="3" name="Content Placeholder 2"/>
          <p:cNvSpPr>
            <a:spLocks noGrp="1"/>
          </p:cNvSpPr>
          <p:nvPr>
            <p:ph idx="1"/>
          </p:nvPr>
        </p:nvSpPr>
        <p:spPr/>
        <p:txBody>
          <a:bodyPr/>
          <a:lstStyle/>
          <a:p>
            <a:r>
              <a:rPr lang="en-US" b="1" dirty="0" err="1"/>
              <a:t>RequestMethod</a:t>
            </a:r>
            <a:r>
              <a:rPr lang="en-US" b="1" dirty="0"/>
              <a:t>[ ] </a:t>
            </a:r>
            <a:r>
              <a:rPr lang="en-US" dirty="0">
                <a:hlinkClick r:id="rId2"/>
              </a:rPr>
              <a:t>methods</a:t>
            </a:r>
            <a:r>
              <a:rPr lang="en-US" dirty="0"/>
              <a:t> – An array of HTTP methods. This is optional parameter and when not mentioned, the default method is HTTP GET. If specifically mentioned like POST, TRACE etc., then the method or controller will be invoked only when the request comes with the mentioned method. </a:t>
            </a:r>
            <a:r>
              <a:rPr lang="en-US" dirty="0" err="1"/>
              <a:t>Eg</a:t>
            </a:r>
            <a:r>
              <a:rPr lang="en-US" dirty="0"/>
              <a:t>: @</a:t>
            </a:r>
            <a:r>
              <a:rPr lang="en-US" dirty="0" err="1"/>
              <a:t>RequestMapping</a:t>
            </a:r>
            <a:r>
              <a:rPr lang="en-US" dirty="0"/>
              <a:t>(method=</a:t>
            </a:r>
            <a:r>
              <a:rPr lang="en-US" dirty="0" err="1"/>
              <a:t>RequestMethod.GET</a:t>
            </a:r>
            <a:r>
              <a:rPr lang="en-US" dirty="0"/>
              <a:t>).</a:t>
            </a:r>
          </a:p>
          <a:p>
            <a:r>
              <a:rPr lang="en-US" b="1" dirty="0"/>
              <a:t>String[] headers </a:t>
            </a:r>
            <a:r>
              <a:rPr lang="en-US" dirty="0"/>
              <a:t>– An array of headers which can be used to validate the values that the headers carry in request object. This is used for validation purposes same as the </a:t>
            </a:r>
            <a:r>
              <a:rPr lang="en-US" dirty="0" err="1"/>
              <a:t>Params</a:t>
            </a:r>
            <a:r>
              <a:rPr lang="en-US" dirty="0"/>
              <a:t>[] discussed earlier.</a:t>
            </a:r>
            <a:br>
              <a:rPr lang="en-US" dirty="0"/>
            </a:br>
            <a:r>
              <a:rPr lang="en-US" dirty="0"/>
              <a:t> </a:t>
            </a:r>
            <a:r>
              <a:rPr lang="en-US" dirty="0" err="1"/>
              <a:t>Eg</a:t>
            </a:r>
            <a:r>
              <a:rPr lang="en-US" dirty="0"/>
              <a:t>.@</a:t>
            </a:r>
            <a:r>
              <a:rPr lang="en-US" dirty="0" err="1"/>
              <a:t>RequestMapping</a:t>
            </a:r>
            <a:r>
              <a:rPr lang="en-US" dirty="0"/>
              <a:t>(headers = "content-type=text/*")</a:t>
            </a:r>
          </a:p>
          <a:p>
            <a:endParaRPr lang="en-US" dirty="0"/>
          </a:p>
        </p:txBody>
      </p:sp>
    </p:spTree>
    <p:extLst>
      <p:ext uri="{BB962C8B-B14F-4D97-AF65-F5344CB8AC3E}">
        <p14:creationId xmlns:p14="http://schemas.microsoft.com/office/powerpoint/2010/main" val="6650015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a:t>
            </a:r>
          </a:p>
        </p:txBody>
      </p:sp>
      <p:sp>
        <p:nvSpPr>
          <p:cNvPr id="3" name="Content Placeholder 2"/>
          <p:cNvSpPr>
            <a:spLocks noGrp="1"/>
          </p:cNvSpPr>
          <p:nvPr>
            <p:ph idx="1"/>
          </p:nvPr>
        </p:nvSpPr>
        <p:spPr/>
        <p:txBody>
          <a:bodyPr>
            <a:normAutofit/>
          </a:bodyPr>
          <a:lstStyle/>
          <a:p>
            <a:pPr marL="0" indent="0">
              <a:buNone/>
            </a:pPr>
            <a:r>
              <a:rPr lang="en-US" dirty="0"/>
              <a:t>@Controller </a:t>
            </a:r>
          </a:p>
          <a:p>
            <a:pPr marL="0" indent="0">
              <a:buNone/>
            </a:pPr>
            <a:r>
              <a:rPr lang="en-US" dirty="0"/>
              <a:t>public class </a:t>
            </a:r>
            <a:r>
              <a:rPr lang="en-US" dirty="0" err="1"/>
              <a:t>HelloWorldController</a:t>
            </a:r>
            <a:r>
              <a:rPr lang="en-US" dirty="0"/>
              <a:t> </a:t>
            </a:r>
          </a:p>
          <a:p>
            <a:pPr marL="0" indent="0">
              <a:buNone/>
            </a:pPr>
            <a:r>
              <a:rPr lang="en-US" dirty="0"/>
              <a:t>{ </a:t>
            </a:r>
          </a:p>
          <a:p>
            <a:pPr marL="0" indent="0">
              <a:buNone/>
            </a:pPr>
            <a:r>
              <a:rPr lang="en-US" dirty="0"/>
              <a:t>@</a:t>
            </a:r>
            <a:r>
              <a:rPr lang="en-US" dirty="0" err="1"/>
              <a:t>RequestMapping</a:t>
            </a:r>
            <a:r>
              <a:rPr lang="en-US" dirty="0"/>
              <a:t>(“/hi”, method = </a:t>
            </a:r>
            <a:r>
              <a:rPr lang="en-US" dirty="0" err="1"/>
              <a:t>RequestMethod.GET</a:t>
            </a:r>
            <a:r>
              <a:rPr lang="en-US" dirty="0"/>
              <a:t>)</a:t>
            </a:r>
          </a:p>
          <a:p>
            <a:pPr marL="0" indent="0">
              <a:buNone/>
            </a:pPr>
            <a:r>
              <a:rPr lang="en-US" dirty="0"/>
              <a:t>public String hello()</a:t>
            </a:r>
          </a:p>
          <a:p>
            <a:pPr marL="0" indent="0">
              <a:buNone/>
            </a:pPr>
            <a:r>
              <a:rPr lang="en-US" dirty="0"/>
              <a:t> { </a:t>
            </a:r>
          </a:p>
          <a:p>
            <a:pPr marL="0" indent="0">
              <a:buNone/>
            </a:pPr>
            <a:r>
              <a:rPr lang="en-US" dirty="0"/>
              <a:t>return "hello";</a:t>
            </a:r>
          </a:p>
          <a:p>
            <a:pPr marL="0" indent="0">
              <a:buNone/>
            </a:pPr>
            <a:r>
              <a:rPr lang="en-US" dirty="0"/>
              <a:t> }</a:t>
            </a:r>
          </a:p>
          <a:p>
            <a:pPr marL="0" indent="0">
              <a:buNone/>
            </a:pPr>
            <a:r>
              <a:rPr lang="en-US" dirty="0"/>
              <a:t>}</a:t>
            </a:r>
          </a:p>
        </p:txBody>
      </p:sp>
    </p:spTree>
    <p:extLst>
      <p:ext uri="{BB962C8B-B14F-4D97-AF65-F5344CB8AC3E}">
        <p14:creationId xmlns:p14="http://schemas.microsoft.com/office/powerpoint/2010/main" val="1672973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TESTABILITY</a:t>
            </a:r>
          </a:p>
        </p:txBody>
      </p:sp>
      <p:sp>
        <p:nvSpPr>
          <p:cNvPr id="3" name="Content Placeholder 2"/>
          <p:cNvSpPr>
            <a:spLocks noGrp="1"/>
          </p:cNvSpPr>
          <p:nvPr>
            <p:ph idx="1"/>
          </p:nvPr>
        </p:nvSpPr>
        <p:spPr/>
        <p:txBody>
          <a:bodyPr>
            <a:normAutofit/>
          </a:bodyPr>
          <a:lstStyle/>
          <a:p>
            <a:pPr marL="0" indent="0">
              <a:buNone/>
            </a:pPr>
            <a:r>
              <a:rPr lang="en-US" dirty="0"/>
              <a:t>Actually for writing the spring application, server [</a:t>
            </a:r>
            <a:r>
              <a:rPr lang="en-US" b="1" dirty="0"/>
              <a:t>Container</a:t>
            </a:r>
            <a:r>
              <a:rPr lang="en-US" dirty="0"/>
              <a:t>] is not mandatory, but for  struts applications we need a server, and for EJB too.  If we want to test the application it may need lot of changes in the source and each time we must restart the server to view the changes, which is little tedious and time taking but we can over come this in Spring, for testing spring application server is not mandatory spring has it own container to run the applications.</a:t>
            </a:r>
          </a:p>
          <a:p>
            <a:pPr marL="0" indent="0">
              <a:buNone/>
            </a:pPr>
            <a:r>
              <a:rPr lang="en-US" dirty="0"/>
              <a:t>Spring can be used to develop any kind of java application, means we can develop starting from console application to enterprise level application</a:t>
            </a:r>
          </a:p>
          <a:p>
            <a:endParaRPr lang="en-US" dirty="0"/>
          </a:p>
        </p:txBody>
      </p:sp>
    </p:spTree>
    <p:extLst>
      <p:ext uri="{BB962C8B-B14F-4D97-AF65-F5344CB8AC3E}">
        <p14:creationId xmlns:p14="http://schemas.microsoft.com/office/powerpoint/2010/main" val="37760227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t>
            </a:r>
            <a:r>
              <a:rPr lang="en-US" dirty="0" err="1"/>
              <a:t>RequestParam</a:t>
            </a:r>
            <a:r>
              <a:rPr lang="en-US" dirty="0"/>
              <a:t> &amp;@</a:t>
            </a:r>
            <a:r>
              <a:rPr lang="en-US" dirty="0" err="1"/>
              <a:t>PathVariable</a:t>
            </a:r>
            <a:endParaRPr lang="en-US" dirty="0"/>
          </a:p>
        </p:txBody>
      </p:sp>
      <p:sp>
        <p:nvSpPr>
          <p:cNvPr id="3" name="Content Placeholder 2"/>
          <p:cNvSpPr>
            <a:spLocks noGrp="1"/>
          </p:cNvSpPr>
          <p:nvPr>
            <p:ph idx="1"/>
          </p:nvPr>
        </p:nvSpPr>
        <p:spPr/>
        <p:txBody>
          <a:bodyPr>
            <a:normAutofit/>
          </a:bodyPr>
          <a:lstStyle/>
          <a:p>
            <a:r>
              <a:rPr lang="en-US" dirty="0"/>
              <a:t>Both annotations </a:t>
            </a:r>
            <a:r>
              <a:rPr lang="en-US" b="1" dirty="0"/>
              <a:t>@</a:t>
            </a:r>
            <a:r>
              <a:rPr lang="en-US" b="1" dirty="0" err="1"/>
              <a:t>RequestParam</a:t>
            </a:r>
            <a:r>
              <a:rPr lang="en-US" b="1" dirty="0"/>
              <a:t> and @</a:t>
            </a:r>
            <a:r>
              <a:rPr lang="en-US" b="1" dirty="0" err="1"/>
              <a:t>PathVariable</a:t>
            </a:r>
            <a:r>
              <a:rPr lang="en-US" dirty="0"/>
              <a:t> in Spring MVC are used for fetching the values of request parameters. </a:t>
            </a:r>
          </a:p>
          <a:p>
            <a:r>
              <a:rPr lang="en-US" dirty="0"/>
              <a:t>These annotations have similar purpose but some differences in use. </a:t>
            </a:r>
          </a:p>
          <a:p>
            <a:r>
              <a:rPr lang="en-US" dirty="0"/>
              <a:t>The key difference between </a:t>
            </a:r>
            <a:r>
              <a:rPr lang="en-US" b="1" dirty="0"/>
              <a:t>@</a:t>
            </a:r>
            <a:r>
              <a:rPr lang="en-US" b="1" dirty="0" err="1"/>
              <a:t>RequestParam</a:t>
            </a:r>
            <a:r>
              <a:rPr lang="en-US" b="1" dirty="0"/>
              <a:t> and @</a:t>
            </a:r>
            <a:r>
              <a:rPr lang="en-US" b="1" dirty="0" err="1"/>
              <a:t>PathVariable</a:t>
            </a:r>
            <a:r>
              <a:rPr lang="en-US" dirty="0"/>
              <a:t> is that @</a:t>
            </a:r>
            <a:r>
              <a:rPr lang="en-US" dirty="0" err="1"/>
              <a:t>RequestParam</a:t>
            </a:r>
            <a:r>
              <a:rPr lang="en-US" dirty="0"/>
              <a:t> used for accessing the values of the </a:t>
            </a:r>
            <a:r>
              <a:rPr lang="en-US" b="1" dirty="0"/>
              <a:t>query parameters </a:t>
            </a:r>
            <a:r>
              <a:rPr lang="en-US" dirty="0"/>
              <a:t>where as @</a:t>
            </a:r>
            <a:r>
              <a:rPr lang="en-US" dirty="0" err="1"/>
              <a:t>PathVariable</a:t>
            </a:r>
            <a:r>
              <a:rPr lang="en-US" dirty="0"/>
              <a:t> used for accessing the values from the URI template.</a:t>
            </a:r>
          </a:p>
          <a:p>
            <a:pPr marL="457200" lvl="1" indent="0">
              <a:buNone/>
            </a:pPr>
            <a:r>
              <a:rPr lang="nl-NL" dirty="0"/>
              <a:t>http://localhost:8080/tutorials/bookmark/100?site=dineshonjava</a:t>
            </a:r>
            <a:br>
              <a:rPr lang="nl-NL" dirty="0"/>
            </a:br>
            <a:r>
              <a:rPr lang="nl-NL" dirty="0"/>
              <a:t>site is  @RequestParam</a:t>
            </a:r>
            <a:br>
              <a:rPr lang="nl-NL" dirty="0"/>
            </a:br>
            <a:r>
              <a:rPr lang="nl-NL" dirty="0"/>
              <a:t>100 is @PathVariable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33674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AutoWired</a:t>
            </a:r>
            <a:endParaRPr lang="en-US" dirty="0"/>
          </a:p>
        </p:txBody>
      </p:sp>
      <p:sp>
        <p:nvSpPr>
          <p:cNvPr id="3" name="Content Placeholder 2"/>
          <p:cNvSpPr>
            <a:spLocks noGrp="1"/>
          </p:cNvSpPr>
          <p:nvPr>
            <p:ph idx="1"/>
          </p:nvPr>
        </p:nvSpPr>
        <p:spPr>
          <a:xfrm>
            <a:off x="379200" y="1433740"/>
            <a:ext cx="10515600" cy="4351338"/>
          </a:xfrm>
        </p:spPr>
        <p:txBody>
          <a:bodyPr>
            <a:normAutofit lnSpcReduction="10000"/>
          </a:bodyPr>
          <a:lstStyle/>
          <a:p>
            <a:r>
              <a:rPr lang="en-US" dirty="0"/>
              <a:t>If </a:t>
            </a:r>
            <a:r>
              <a:rPr lang="en-US" dirty="0" err="1"/>
              <a:t>autowiring</a:t>
            </a:r>
            <a:r>
              <a:rPr lang="en-US" dirty="0"/>
              <a:t> is enabled then spring container will take care about injecting the dependencies, programmer no need to configure into an xml file explicitly.  </a:t>
            </a:r>
          </a:p>
          <a:p>
            <a:r>
              <a:rPr lang="en-US" dirty="0" err="1"/>
              <a:t>Autowiring</a:t>
            </a:r>
            <a:r>
              <a:rPr lang="en-US" dirty="0"/>
              <a:t> is only supported if the dependencies are in the form of objects only, to enable </a:t>
            </a:r>
            <a:r>
              <a:rPr lang="en-US" dirty="0" err="1"/>
              <a:t>autowiring</a:t>
            </a:r>
            <a:r>
              <a:rPr lang="en-US" dirty="0"/>
              <a:t>, we should add </a:t>
            </a:r>
            <a:r>
              <a:rPr lang="en-US" dirty="0" err="1"/>
              <a:t>autowire</a:t>
            </a:r>
            <a:r>
              <a:rPr lang="en-US" dirty="0"/>
              <a:t> attribute to the bean element.</a:t>
            </a:r>
          </a:p>
          <a:p>
            <a:pPr marL="457200" lvl="1" indent="0">
              <a:buNone/>
            </a:pPr>
            <a:r>
              <a:rPr lang="en-US" dirty="0"/>
              <a:t>@Service</a:t>
            </a:r>
          </a:p>
          <a:p>
            <a:pPr marL="457200" lvl="1" indent="0">
              <a:buNone/>
            </a:pPr>
            <a:r>
              <a:rPr lang="en-US" dirty="0"/>
              <a:t>public class </a:t>
            </a:r>
            <a:r>
              <a:rPr lang="en-US" dirty="0" err="1"/>
              <a:t>CompanyServiceImpl</a:t>
            </a:r>
            <a:r>
              <a:rPr lang="en-US" dirty="0"/>
              <a:t> implements </a:t>
            </a:r>
            <a:r>
              <a:rPr lang="en-US" dirty="0" err="1"/>
              <a:t>CompanyService</a:t>
            </a:r>
            <a:r>
              <a:rPr lang="en-US" dirty="0"/>
              <a:t> {</a:t>
            </a:r>
          </a:p>
          <a:p>
            <a:pPr marL="457200" lvl="1" indent="0">
              <a:buNone/>
            </a:pPr>
            <a:r>
              <a:rPr lang="en-US" dirty="0"/>
              <a:t>   @</a:t>
            </a:r>
            <a:r>
              <a:rPr lang="en-US" dirty="0" err="1"/>
              <a:t>Autowired</a:t>
            </a:r>
            <a:endParaRPr lang="en-US" dirty="0"/>
          </a:p>
          <a:p>
            <a:pPr marL="457200" lvl="1" indent="0">
              <a:buNone/>
            </a:pPr>
            <a:r>
              <a:rPr lang="en-US" dirty="0"/>
              <a:t> private </a:t>
            </a:r>
            <a:r>
              <a:rPr lang="en-US" dirty="0" err="1"/>
              <a:t>CompanyDAO</a:t>
            </a:r>
            <a:r>
              <a:rPr lang="en-US" dirty="0"/>
              <a:t> </a:t>
            </a:r>
            <a:r>
              <a:rPr lang="en-US" dirty="0" err="1"/>
              <a:t>companyDAO</a:t>
            </a:r>
            <a:r>
              <a:rPr lang="en-US" dirty="0"/>
              <a:t>;</a:t>
            </a:r>
          </a:p>
          <a:p>
            <a:pPr marL="457200" lvl="1" indent="0">
              <a:buNone/>
            </a:pPr>
            <a:r>
              <a:rPr lang="en-US" dirty="0"/>
              <a:t> }</a:t>
            </a:r>
          </a:p>
        </p:txBody>
      </p:sp>
    </p:spTree>
    <p:extLst>
      <p:ext uri="{BB962C8B-B14F-4D97-AF65-F5344CB8AC3E}">
        <p14:creationId xmlns:p14="http://schemas.microsoft.com/office/powerpoint/2010/main" val="10298416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823" y="0"/>
            <a:ext cx="10515600" cy="1325563"/>
          </a:xfrm>
        </p:spPr>
        <p:txBody>
          <a:bodyPr/>
          <a:lstStyle/>
          <a:p>
            <a:r>
              <a:rPr lang="en-US" dirty="0"/>
              <a:t>@</a:t>
            </a:r>
            <a:r>
              <a:rPr lang="en-US" dirty="0" err="1"/>
              <a:t>ModelAttribute</a:t>
            </a:r>
            <a:endParaRPr lang="en-US" dirty="0"/>
          </a:p>
        </p:txBody>
      </p:sp>
      <p:sp>
        <p:nvSpPr>
          <p:cNvPr id="3" name="Content Placeholder 2"/>
          <p:cNvSpPr>
            <a:spLocks noGrp="1"/>
          </p:cNvSpPr>
          <p:nvPr>
            <p:ph idx="1"/>
          </p:nvPr>
        </p:nvSpPr>
        <p:spPr>
          <a:xfrm>
            <a:off x="378823" y="1368424"/>
            <a:ext cx="10765971" cy="5149941"/>
          </a:xfrm>
        </p:spPr>
        <p:txBody>
          <a:bodyPr>
            <a:normAutofit/>
          </a:bodyPr>
          <a:lstStyle/>
          <a:p>
            <a:r>
              <a:rPr lang="en-US" dirty="0"/>
              <a:t>An @</a:t>
            </a:r>
            <a:r>
              <a:rPr lang="en-US" dirty="0" err="1"/>
              <a:t>ModelAttribute</a:t>
            </a:r>
            <a:r>
              <a:rPr lang="en-US" dirty="0"/>
              <a:t> on a method argument indicates the argument should be retrieved from the model. If not present in the model, the argument should be instantiated first and then added to the model. </a:t>
            </a:r>
          </a:p>
          <a:p>
            <a:r>
              <a:rPr lang="en-US" dirty="0"/>
              <a:t>Once present in the model, the argument's fields should be populated from all request parameters that have matching names. This is known as data binding in Spring MVC, a very useful mechanism that saves you from having to parse each form field individually.</a:t>
            </a:r>
          </a:p>
          <a:p>
            <a:pPr marL="457200" lvl="1" indent="0">
              <a:buNone/>
            </a:pPr>
            <a:r>
              <a:rPr lang="en-US" dirty="0"/>
              <a:t>@</a:t>
            </a:r>
            <a:r>
              <a:rPr lang="en-US" dirty="0" err="1"/>
              <a:t>RequestMapping</a:t>
            </a:r>
            <a:r>
              <a:rPr lang="en-US" dirty="0"/>
              <a:t>("/add")</a:t>
            </a:r>
          </a:p>
          <a:p>
            <a:pPr marL="457200" lvl="1" indent="0">
              <a:buNone/>
            </a:pPr>
            <a:r>
              <a:rPr lang="en-US" dirty="0"/>
              <a:t>  public String </a:t>
            </a:r>
            <a:r>
              <a:rPr lang="en-US" dirty="0" err="1"/>
              <a:t>saveNewCompany</a:t>
            </a:r>
            <a:r>
              <a:rPr lang="en-US" dirty="0"/>
              <a:t>(@</a:t>
            </a:r>
            <a:r>
              <a:rPr lang="en-US" dirty="0" err="1"/>
              <a:t>ModelAttribute</a:t>
            </a:r>
            <a:r>
              <a:rPr lang="en-US" dirty="0"/>
              <a:t> Company company) {</a:t>
            </a:r>
          </a:p>
          <a:p>
            <a:pPr marL="457200" lvl="1" indent="0">
              <a:buNone/>
            </a:pPr>
            <a:r>
              <a:rPr lang="en-US" dirty="0"/>
              <a:t>    </a:t>
            </a:r>
            <a:r>
              <a:rPr lang="en-US" dirty="0" err="1"/>
              <a:t>companyService.add</a:t>
            </a:r>
            <a:r>
              <a:rPr lang="en-US" dirty="0"/>
              <a:t>(company);</a:t>
            </a:r>
          </a:p>
          <a:p>
            <a:pPr marL="457200" lvl="1" indent="0">
              <a:buNone/>
            </a:pPr>
            <a:r>
              <a:rPr lang="en-US" dirty="0"/>
              <a:t>    return "redirect:" + </a:t>
            </a:r>
            <a:r>
              <a:rPr lang="en-US" dirty="0" err="1"/>
              <a:t>company.getName</a:t>
            </a:r>
            <a:r>
              <a:rPr lang="en-US" dirty="0"/>
              <a:t>();</a:t>
            </a:r>
          </a:p>
          <a:p>
            <a:pPr marL="457200" lvl="1" indent="0">
              <a:buNone/>
            </a:pPr>
            <a:r>
              <a:rPr lang="en-US" dirty="0"/>
              <a:t>  }</a:t>
            </a:r>
          </a:p>
        </p:txBody>
      </p:sp>
    </p:spTree>
    <p:extLst>
      <p:ext uri="{BB962C8B-B14F-4D97-AF65-F5344CB8AC3E}">
        <p14:creationId xmlns:p14="http://schemas.microsoft.com/office/powerpoint/2010/main" val="752490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sp>
        <p:nvSpPr>
          <p:cNvPr id="7" name="Rectangle 4"/>
          <p:cNvSpPr>
            <a:spLocks noChangeArrowheads="1"/>
          </p:cNvSpPr>
          <p:nvPr/>
        </p:nvSpPr>
        <p:spPr bwMode="auto">
          <a:xfrm>
            <a:off x="-576262" y="-176196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cs typeface="Arial" panose="020B0604020202020204" pitchFamily="34" charset="0"/>
              </a:rPr>
              <a:t>Annotate your other components (for example REST resource classes) with @Component.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Content Placeholder 7"/>
          <p:cNvSpPr>
            <a:spLocks noGrp="1"/>
          </p:cNvSpPr>
          <p:nvPr>
            <p:ph idx="1"/>
          </p:nvPr>
        </p:nvSpPr>
        <p:spPr/>
        <p:txBody>
          <a:bodyPr/>
          <a:lstStyle/>
          <a:p>
            <a:r>
              <a:rPr lang="en-US" dirty="0"/>
              <a:t>@Component</a:t>
            </a:r>
          </a:p>
          <a:p>
            <a:r>
              <a:rPr lang="en-US" dirty="0"/>
              <a:t>public class </a:t>
            </a:r>
            <a:r>
              <a:rPr lang="en-US" dirty="0" err="1"/>
              <a:t>ContactResource</a:t>
            </a:r>
            <a:r>
              <a:rPr lang="en-US" dirty="0"/>
              <a:t> {</a:t>
            </a:r>
          </a:p>
          <a:p>
            <a:r>
              <a:rPr lang="en-US" dirty="0"/>
              <a:t>...</a:t>
            </a:r>
          </a:p>
          <a:p>
            <a:r>
              <a:rPr lang="en-US" dirty="0"/>
              <a:t>}</a:t>
            </a:r>
          </a:p>
          <a:p>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503" y="3483837"/>
            <a:ext cx="5080000" cy="2209800"/>
          </a:xfrm>
          <a:prstGeom prst="rect">
            <a:avLst/>
          </a:prstGeom>
        </p:spPr>
      </p:pic>
    </p:spTree>
    <p:extLst>
      <p:ext uri="{BB962C8B-B14F-4D97-AF65-F5344CB8AC3E}">
        <p14:creationId xmlns:p14="http://schemas.microsoft.com/office/powerpoint/2010/main" val="1286002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a:t>
            </a:r>
          </a:p>
        </p:txBody>
      </p:sp>
      <p:sp>
        <p:nvSpPr>
          <p:cNvPr id="3" name="Content Placeholder 2"/>
          <p:cNvSpPr>
            <a:spLocks noGrp="1"/>
          </p:cNvSpPr>
          <p:nvPr>
            <p:ph idx="1"/>
          </p:nvPr>
        </p:nvSpPr>
        <p:spPr/>
        <p:txBody>
          <a:bodyPr>
            <a:normAutofit/>
          </a:bodyPr>
          <a:lstStyle/>
          <a:p>
            <a:pPr marL="0" indent="0">
              <a:buNone/>
            </a:pPr>
            <a:r>
              <a:rPr lang="en-US" b="1" u="sng" dirty="0"/>
              <a:t>@Service</a:t>
            </a:r>
          </a:p>
          <a:p>
            <a:pPr marL="457200" lvl="1" indent="0">
              <a:buNone/>
            </a:pPr>
            <a:r>
              <a:rPr lang="en-US" dirty="0"/>
              <a:t>Annotate all your service classes with @Service. All your business logic should be in Service classes.</a:t>
            </a:r>
          </a:p>
          <a:p>
            <a:pPr marL="457200" lvl="1" indent="0">
              <a:buNone/>
            </a:pPr>
            <a:r>
              <a:rPr lang="en-US" dirty="0"/>
              <a:t>@Service</a:t>
            </a:r>
          </a:p>
          <a:p>
            <a:pPr marL="457200" lvl="1" indent="0">
              <a:buNone/>
            </a:pPr>
            <a:r>
              <a:rPr lang="en-US" dirty="0"/>
              <a:t>public class </a:t>
            </a:r>
            <a:r>
              <a:rPr lang="en-US" dirty="0" err="1"/>
              <a:t>CompanyServiceImpl</a:t>
            </a:r>
            <a:r>
              <a:rPr lang="en-US" dirty="0"/>
              <a:t> implements </a:t>
            </a:r>
            <a:r>
              <a:rPr lang="en-US" dirty="0" err="1"/>
              <a:t>CompanyService</a:t>
            </a:r>
            <a:r>
              <a:rPr lang="en-US" dirty="0"/>
              <a:t> {</a:t>
            </a:r>
          </a:p>
          <a:p>
            <a:pPr marL="457200" lvl="1" indent="0">
              <a:buNone/>
            </a:pPr>
            <a:r>
              <a:rPr lang="en-US" dirty="0"/>
              <a:t>}</a:t>
            </a:r>
          </a:p>
          <a:p>
            <a:pPr marL="0" indent="0">
              <a:buNone/>
            </a:pPr>
            <a:r>
              <a:rPr lang="en-US" b="1" u="sng" dirty="0"/>
              <a:t>@Repository</a:t>
            </a:r>
          </a:p>
          <a:p>
            <a:pPr marL="457200" lvl="1" indent="0">
              <a:buNone/>
            </a:pPr>
            <a:r>
              <a:rPr lang="en-US" dirty="0"/>
              <a:t>Annotate all your DAO classes with @Repository. All your database access logic should be in DAO classes.</a:t>
            </a:r>
          </a:p>
          <a:p>
            <a:pPr marL="457200" lvl="1" indent="0">
              <a:buNone/>
            </a:pPr>
            <a:r>
              <a:rPr lang="en-US" dirty="0"/>
              <a:t>@Repository</a:t>
            </a:r>
          </a:p>
          <a:p>
            <a:pPr marL="457200" lvl="1" indent="0">
              <a:buNone/>
            </a:pPr>
            <a:r>
              <a:rPr lang="en-US" dirty="0"/>
              <a:t>public class </a:t>
            </a:r>
            <a:r>
              <a:rPr lang="en-US" dirty="0" err="1"/>
              <a:t>CompanyDAOImpl</a:t>
            </a:r>
            <a:r>
              <a:rPr lang="en-US" dirty="0"/>
              <a:t> implements </a:t>
            </a:r>
            <a:r>
              <a:rPr lang="en-US" dirty="0" err="1"/>
              <a:t>CompanyDAO</a:t>
            </a:r>
            <a:r>
              <a:rPr lang="en-US" dirty="0"/>
              <a:t> {</a:t>
            </a:r>
          </a:p>
          <a:p>
            <a:pPr marL="457200" lvl="1" indent="0">
              <a:buNone/>
            </a:pPr>
            <a:r>
              <a:rPr lang="en-US" dirty="0"/>
              <a:t>}</a:t>
            </a:r>
          </a:p>
          <a:p>
            <a:endParaRPr lang="en-US" dirty="0"/>
          </a:p>
        </p:txBody>
      </p:sp>
    </p:spTree>
    <p:extLst>
      <p:ext uri="{BB962C8B-B14F-4D97-AF65-F5344CB8AC3E}">
        <p14:creationId xmlns:p14="http://schemas.microsoft.com/office/powerpoint/2010/main" val="23276806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893620-E55E-4F26-9461-7984C02E810F}"/>
              </a:ext>
            </a:extLst>
          </p:cNvPr>
          <p:cNvSpPr>
            <a:spLocks noGrp="1"/>
          </p:cNvSpPr>
          <p:nvPr>
            <p:ph type="title"/>
          </p:nvPr>
        </p:nvSpPr>
        <p:spPr/>
        <p:txBody>
          <a:bodyPr/>
          <a:lstStyle/>
          <a:p>
            <a:r>
              <a:rPr lang="en-IN" dirty="0"/>
              <a:t>SPRING FORM HANDLING EXAMPLE</a:t>
            </a:r>
          </a:p>
        </p:txBody>
      </p:sp>
      <p:pic>
        <p:nvPicPr>
          <p:cNvPr id="9" name="Content Placeholder 8">
            <a:extLst>
              <a:ext uri="{FF2B5EF4-FFF2-40B4-BE49-F238E27FC236}">
                <a16:creationId xmlns:a16="http://schemas.microsoft.com/office/drawing/2014/main" id="{B8CD4B0D-5776-4E79-92A1-4A26CE02222C}"/>
              </a:ext>
            </a:extLst>
          </p:cNvPr>
          <p:cNvPicPr>
            <a:picLocks noGrp="1" noChangeAspect="1"/>
          </p:cNvPicPr>
          <p:nvPr>
            <p:ph idx="1"/>
          </p:nvPr>
        </p:nvPicPr>
        <p:blipFill>
          <a:blip r:embed="rId2"/>
          <a:stretch>
            <a:fillRect/>
          </a:stretch>
        </p:blipFill>
        <p:spPr>
          <a:xfrm>
            <a:off x="30480" y="-152399"/>
            <a:ext cx="12945895" cy="2307842"/>
          </a:xfrm>
          <a:prstGeom prst="rect">
            <a:avLst/>
          </a:prstGeom>
        </p:spPr>
      </p:pic>
      <p:pic>
        <p:nvPicPr>
          <p:cNvPr id="6" name="Picture 5">
            <a:extLst>
              <a:ext uri="{FF2B5EF4-FFF2-40B4-BE49-F238E27FC236}">
                <a16:creationId xmlns:a16="http://schemas.microsoft.com/office/drawing/2014/main" id="{BF1F05E0-2C9E-4753-8670-295506344C28}"/>
              </a:ext>
            </a:extLst>
          </p:cNvPr>
          <p:cNvPicPr>
            <a:picLocks noChangeAspect="1"/>
          </p:cNvPicPr>
          <p:nvPr/>
        </p:nvPicPr>
        <p:blipFill>
          <a:blip r:embed="rId3"/>
          <a:stretch>
            <a:fillRect/>
          </a:stretch>
        </p:blipFill>
        <p:spPr>
          <a:xfrm>
            <a:off x="609600" y="1600200"/>
            <a:ext cx="10836574" cy="4981776"/>
          </a:xfrm>
          <a:prstGeom prst="rect">
            <a:avLst/>
          </a:prstGeom>
        </p:spPr>
      </p:pic>
    </p:spTree>
    <p:extLst>
      <p:ext uri="{BB962C8B-B14F-4D97-AF65-F5344CB8AC3E}">
        <p14:creationId xmlns:p14="http://schemas.microsoft.com/office/powerpoint/2010/main" val="4198624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EB4513-D8F6-4571-966A-6ACC852ACEAC}"/>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E2D06222-19CB-496E-9A70-B753EBCC973F}"/>
              </a:ext>
            </a:extLst>
          </p:cNvPr>
          <p:cNvPicPr>
            <a:picLocks noGrp="1" noChangeAspect="1"/>
          </p:cNvPicPr>
          <p:nvPr>
            <p:ph idx="1"/>
          </p:nvPr>
        </p:nvPicPr>
        <p:blipFill>
          <a:blip r:embed="rId2"/>
          <a:stretch>
            <a:fillRect/>
          </a:stretch>
        </p:blipFill>
        <p:spPr>
          <a:xfrm>
            <a:off x="533400" y="1642450"/>
            <a:ext cx="10946219" cy="4114800"/>
          </a:xfrm>
          <a:prstGeom prst="rect">
            <a:avLst/>
          </a:prstGeom>
        </p:spPr>
      </p:pic>
    </p:spTree>
    <p:extLst>
      <p:ext uri="{BB962C8B-B14F-4D97-AF65-F5344CB8AC3E}">
        <p14:creationId xmlns:p14="http://schemas.microsoft.com/office/powerpoint/2010/main" val="16557471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180FB7-AF19-4A12-AFB5-F7B899D05B04}"/>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DE380A24-80AC-49F7-81D3-CF11F2B49FBA}"/>
              </a:ext>
            </a:extLst>
          </p:cNvPr>
          <p:cNvPicPr>
            <a:picLocks noGrp="1" noChangeAspect="1"/>
          </p:cNvPicPr>
          <p:nvPr>
            <p:ph idx="1"/>
          </p:nvPr>
        </p:nvPicPr>
        <p:blipFill>
          <a:blip r:embed="rId2"/>
          <a:stretch>
            <a:fillRect/>
          </a:stretch>
        </p:blipFill>
        <p:spPr>
          <a:xfrm>
            <a:off x="914400" y="990600"/>
            <a:ext cx="6947800" cy="5293057"/>
          </a:xfrm>
          <a:prstGeom prst="rect">
            <a:avLst/>
          </a:prstGeom>
        </p:spPr>
      </p:pic>
    </p:spTree>
    <p:extLst>
      <p:ext uri="{BB962C8B-B14F-4D97-AF65-F5344CB8AC3E}">
        <p14:creationId xmlns:p14="http://schemas.microsoft.com/office/powerpoint/2010/main" val="3171985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0010B7-BAD5-455F-9A6A-DA6862172A4E}"/>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2DF36C43-C5BC-4CA8-A22F-F7E50CA83A0E}"/>
              </a:ext>
            </a:extLst>
          </p:cNvPr>
          <p:cNvPicPr>
            <a:picLocks noGrp="1" noChangeAspect="1"/>
          </p:cNvPicPr>
          <p:nvPr>
            <p:ph idx="1"/>
          </p:nvPr>
        </p:nvPicPr>
        <p:blipFill>
          <a:blip r:embed="rId2"/>
          <a:stretch>
            <a:fillRect/>
          </a:stretch>
        </p:blipFill>
        <p:spPr>
          <a:xfrm>
            <a:off x="762000" y="1367747"/>
            <a:ext cx="6934199" cy="2209125"/>
          </a:xfrm>
          <a:prstGeom prst="rect">
            <a:avLst/>
          </a:prstGeom>
        </p:spPr>
      </p:pic>
      <p:pic>
        <p:nvPicPr>
          <p:cNvPr id="6" name="Picture 5">
            <a:extLst>
              <a:ext uri="{FF2B5EF4-FFF2-40B4-BE49-F238E27FC236}">
                <a16:creationId xmlns:a16="http://schemas.microsoft.com/office/drawing/2014/main" id="{1F0B46F5-4489-40FC-8845-120871E28B36}"/>
              </a:ext>
            </a:extLst>
          </p:cNvPr>
          <p:cNvPicPr>
            <a:picLocks noChangeAspect="1"/>
          </p:cNvPicPr>
          <p:nvPr/>
        </p:nvPicPr>
        <p:blipFill>
          <a:blip r:embed="rId3"/>
          <a:stretch>
            <a:fillRect/>
          </a:stretch>
        </p:blipFill>
        <p:spPr>
          <a:xfrm>
            <a:off x="762000" y="3588189"/>
            <a:ext cx="8341266" cy="3052167"/>
          </a:xfrm>
          <a:prstGeom prst="rect">
            <a:avLst/>
          </a:prstGeom>
        </p:spPr>
      </p:pic>
    </p:spTree>
    <p:extLst>
      <p:ext uri="{BB962C8B-B14F-4D97-AF65-F5344CB8AC3E}">
        <p14:creationId xmlns:p14="http://schemas.microsoft.com/office/powerpoint/2010/main" val="1853731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C68A06-0C9C-4DAE-92F5-969E32C5B8FE}"/>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5F947EBA-2C1A-4CAC-A403-0069C4073D8C}"/>
              </a:ext>
            </a:extLst>
          </p:cNvPr>
          <p:cNvPicPr>
            <a:picLocks noGrp="1" noChangeAspect="1"/>
          </p:cNvPicPr>
          <p:nvPr>
            <p:ph idx="1"/>
          </p:nvPr>
        </p:nvPicPr>
        <p:blipFill>
          <a:blip r:embed="rId2"/>
          <a:stretch>
            <a:fillRect/>
          </a:stretch>
        </p:blipFill>
        <p:spPr>
          <a:xfrm>
            <a:off x="397342" y="150040"/>
            <a:ext cx="6613058" cy="6628804"/>
          </a:xfrm>
          <a:prstGeom prst="rect">
            <a:avLst/>
          </a:prstGeom>
        </p:spPr>
      </p:pic>
    </p:spTree>
    <p:extLst>
      <p:ext uri="{BB962C8B-B14F-4D97-AF65-F5344CB8AC3E}">
        <p14:creationId xmlns:p14="http://schemas.microsoft.com/office/powerpoint/2010/main" val="1047626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a:t>
            </a:r>
          </a:p>
        </p:txBody>
      </p:sp>
      <p:sp>
        <p:nvSpPr>
          <p:cNvPr id="3" name="Content Placeholder 2"/>
          <p:cNvSpPr>
            <a:spLocks noGrp="1"/>
          </p:cNvSpPr>
          <p:nvPr>
            <p:ph idx="1"/>
          </p:nvPr>
        </p:nvSpPr>
        <p:spPr/>
        <p:txBody>
          <a:bodyPr>
            <a:normAutofit/>
          </a:bodyPr>
          <a:lstStyle/>
          <a:p>
            <a:r>
              <a:rPr lang="en-US" dirty="0"/>
              <a:t>DI(Dependency Injection):</a:t>
            </a:r>
          </a:p>
          <a:p>
            <a:pPr marL="0" indent="0">
              <a:buNone/>
            </a:pPr>
            <a:r>
              <a:rPr lang="en-US" dirty="0"/>
              <a:t>Dependency injection is a pattern used to create instances of objects that other objects rely upon without knowing at compile time which class will be used to provide that functionality or simply the way of injecting properties to an object is called dependency injection.</a:t>
            </a:r>
          </a:p>
          <a:p>
            <a:pPr marL="0" indent="0">
              <a:buNone/>
            </a:pPr>
            <a:r>
              <a:rPr lang="en-US" dirty="0"/>
              <a:t>We have three types of Dependency injection</a:t>
            </a:r>
          </a:p>
          <a:p>
            <a:pPr marL="0" indent="0">
              <a:buNone/>
            </a:pPr>
            <a:r>
              <a:rPr lang="en-US" dirty="0"/>
              <a:t>--Constructor Injection</a:t>
            </a:r>
          </a:p>
          <a:p>
            <a:pPr marL="0" indent="0">
              <a:buNone/>
            </a:pPr>
            <a:r>
              <a:rPr lang="en-US" dirty="0"/>
              <a:t>--Setter/Getter Injection</a:t>
            </a:r>
          </a:p>
          <a:p>
            <a:pPr marL="0" indent="0">
              <a:buNone/>
            </a:pPr>
            <a:r>
              <a:rPr lang="en-US" dirty="0"/>
              <a:t>-- Project injection</a:t>
            </a:r>
          </a:p>
          <a:p>
            <a:endParaRPr lang="en-US" dirty="0"/>
          </a:p>
        </p:txBody>
      </p:sp>
    </p:spTree>
    <p:extLst>
      <p:ext uri="{BB962C8B-B14F-4D97-AF65-F5344CB8AC3E}">
        <p14:creationId xmlns:p14="http://schemas.microsoft.com/office/powerpoint/2010/main" val="1875443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B0049D-4C22-4358-B330-66147F24E233}"/>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638582FC-3464-4ED2-B564-6BB74F9573BC}"/>
              </a:ext>
            </a:extLst>
          </p:cNvPr>
          <p:cNvPicPr>
            <a:picLocks noGrp="1" noChangeAspect="1"/>
          </p:cNvPicPr>
          <p:nvPr>
            <p:ph idx="1"/>
          </p:nvPr>
        </p:nvPicPr>
        <p:blipFill>
          <a:blip r:embed="rId2"/>
          <a:stretch>
            <a:fillRect/>
          </a:stretch>
        </p:blipFill>
        <p:spPr>
          <a:xfrm>
            <a:off x="379200" y="21129"/>
            <a:ext cx="12117600" cy="7225616"/>
          </a:xfrm>
          <a:prstGeom prst="rect">
            <a:avLst/>
          </a:prstGeom>
        </p:spPr>
      </p:pic>
    </p:spTree>
    <p:extLst>
      <p:ext uri="{BB962C8B-B14F-4D97-AF65-F5344CB8AC3E}">
        <p14:creationId xmlns:p14="http://schemas.microsoft.com/office/powerpoint/2010/main" val="19980637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C812F-B067-4327-8F74-B354E95ACD54}"/>
              </a:ext>
            </a:extLst>
          </p:cNvPr>
          <p:cNvSpPr>
            <a:spLocks noGrp="1"/>
          </p:cNvSpPr>
          <p:nvPr>
            <p:ph type="title"/>
          </p:nvPr>
        </p:nvSpPr>
        <p:spPr/>
        <p:txBody>
          <a:bodyPr/>
          <a:lstStyle/>
          <a:p>
            <a:r>
              <a:rPr lang="en-IN" dirty="0"/>
              <a:t>SPRING FORM HANDLING EXAMPLE</a:t>
            </a:r>
          </a:p>
        </p:txBody>
      </p:sp>
      <p:pic>
        <p:nvPicPr>
          <p:cNvPr id="8" name="Content Placeholder 7">
            <a:extLst>
              <a:ext uri="{FF2B5EF4-FFF2-40B4-BE49-F238E27FC236}">
                <a16:creationId xmlns:a16="http://schemas.microsoft.com/office/drawing/2014/main" id="{864AF693-429F-4500-A0CE-6E06B607F2CA}"/>
              </a:ext>
            </a:extLst>
          </p:cNvPr>
          <p:cNvPicPr>
            <a:picLocks noGrp="1" noChangeAspect="1"/>
          </p:cNvPicPr>
          <p:nvPr>
            <p:ph idx="1"/>
          </p:nvPr>
        </p:nvPicPr>
        <p:blipFill>
          <a:blip r:embed="rId2"/>
          <a:stretch>
            <a:fillRect/>
          </a:stretch>
        </p:blipFill>
        <p:spPr>
          <a:xfrm>
            <a:off x="152400" y="0"/>
            <a:ext cx="9762967" cy="6781800"/>
          </a:xfrm>
          <a:prstGeom prst="rect">
            <a:avLst/>
          </a:prstGeom>
        </p:spPr>
      </p:pic>
    </p:spTree>
    <p:extLst>
      <p:ext uri="{BB962C8B-B14F-4D97-AF65-F5344CB8AC3E}">
        <p14:creationId xmlns:p14="http://schemas.microsoft.com/office/powerpoint/2010/main" val="25915570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2F11BC-897B-4C4B-88D1-CE968E814DD1}"/>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3437D91A-2A43-4453-9F5A-FD26485A2393}"/>
              </a:ext>
            </a:extLst>
          </p:cNvPr>
          <p:cNvPicPr>
            <a:picLocks noGrp="1" noChangeAspect="1"/>
          </p:cNvPicPr>
          <p:nvPr>
            <p:ph idx="1"/>
          </p:nvPr>
        </p:nvPicPr>
        <p:blipFill>
          <a:blip r:embed="rId2"/>
          <a:stretch>
            <a:fillRect/>
          </a:stretch>
        </p:blipFill>
        <p:spPr>
          <a:xfrm>
            <a:off x="533400" y="1371600"/>
            <a:ext cx="8764455" cy="4927600"/>
          </a:xfrm>
          <a:prstGeom prst="rect">
            <a:avLst/>
          </a:prstGeom>
        </p:spPr>
      </p:pic>
    </p:spTree>
    <p:extLst>
      <p:ext uri="{BB962C8B-B14F-4D97-AF65-F5344CB8AC3E}">
        <p14:creationId xmlns:p14="http://schemas.microsoft.com/office/powerpoint/2010/main" val="34789267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B7EC25-47CC-425D-9CB8-5B7A639BD974}"/>
              </a:ext>
            </a:extLst>
          </p:cNvPr>
          <p:cNvSpPr>
            <a:spLocks noGrp="1"/>
          </p:cNvSpPr>
          <p:nvPr>
            <p:ph type="title"/>
          </p:nvPr>
        </p:nvSpPr>
        <p:spPr/>
        <p:txBody>
          <a:bodyPr/>
          <a:lstStyle/>
          <a:p>
            <a:r>
              <a:rPr lang="en-IN" dirty="0"/>
              <a:t>SPRING FORM HANDLING EXAMPLE</a:t>
            </a:r>
          </a:p>
        </p:txBody>
      </p:sp>
      <p:pic>
        <p:nvPicPr>
          <p:cNvPr id="5" name="Content Placeholder 4">
            <a:extLst>
              <a:ext uri="{FF2B5EF4-FFF2-40B4-BE49-F238E27FC236}">
                <a16:creationId xmlns:a16="http://schemas.microsoft.com/office/drawing/2014/main" id="{15926034-9A52-4073-89CB-A45C779C0D89}"/>
              </a:ext>
            </a:extLst>
          </p:cNvPr>
          <p:cNvPicPr>
            <a:picLocks noGrp="1" noChangeAspect="1"/>
          </p:cNvPicPr>
          <p:nvPr>
            <p:ph idx="1"/>
          </p:nvPr>
        </p:nvPicPr>
        <p:blipFill>
          <a:blip r:embed="rId2"/>
          <a:stretch>
            <a:fillRect/>
          </a:stretch>
        </p:blipFill>
        <p:spPr>
          <a:xfrm>
            <a:off x="379200" y="1408113"/>
            <a:ext cx="2867025" cy="2305050"/>
          </a:xfrm>
          <a:prstGeom prst="rect">
            <a:avLst/>
          </a:prstGeom>
        </p:spPr>
      </p:pic>
      <p:pic>
        <p:nvPicPr>
          <p:cNvPr id="6" name="Picture 5">
            <a:extLst>
              <a:ext uri="{FF2B5EF4-FFF2-40B4-BE49-F238E27FC236}">
                <a16:creationId xmlns:a16="http://schemas.microsoft.com/office/drawing/2014/main" id="{E61EFA45-E474-4ED9-BDFD-C770C6684E98}"/>
              </a:ext>
            </a:extLst>
          </p:cNvPr>
          <p:cNvPicPr>
            <a:picLocks noChangeAspect="1"/>
          </p:cNvPicPr>
          <p:nvPr/>
        </p:nvPicPr>
        <p:blipFill>
          <a:blip r:embed="rId3"/>
          <a:stretch>
            <a:fillRect/>
          </a:stretch>
        </p:blipFill>
        <p:spPr>
          <a:xfrm>
            <a:off x="4038600" y="1524000"/>
            <a:ext cx="2124075" cy="1571625"/>
          </a:xfrm>
          <a:prstGeom prst="rect">
            <a:avLst/>
          </a:prstGeom>
        </p:spPr>
      </p:pic>
      <p:pic>
        <p:nvPicPr>
          <p:cNvPr id="7" name="Picture 6">
            <a:extLst>
              <a:ext uri="{FF2B5EF4-FFF2-40B4-BE49-F238E27FC236}">
                <a16:creationId xmlns:a16="http://schemas.microsoft.com/office/drawing/2014/main" id="{481F8AB0-A95F-4000-81F0-14065D790C57}"/>
              </a:ext>
            </a:extLst>
          </p:cNvPr>
          <p:cNvPicPr>
            <a:picLocks noChangeAspect="1"/>
          </p:cNvPicPr>
          <p:nvPr/>
        </p:nvPicPr>
        <p:blipFill>
          <a:blip r:embed="rId4"/>
          <a:stretch>
            <a:fillRect/>
          </a:stretch>
        </p:blipFill>
        <p:spPr>
          <a:xfrm>
            <a:off x="379200" y="3739697"/>
            <a:ext cx="3086100" cy="1895475"/>
          </a:xfrm>
          <a:prstGeom prst="rect">
            <a:avLst/>
          </a:prstGeom>
        </p:spPr>
      </p:pic>
    </p:spTree>
    <p:extLst>
      <p:ext uri="{BB962C8B-B14F-4D97-AF65-F5344CB8AC3E}">
        <p14:creationId xmlns:p14="http://schemas.microsoft.com/office/powerpoint/2010/main" val="10445049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C9247-8288-4A94-BF94-352DDB5080F4}"/>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C8317808-6567-494B-B434-62E9C597D43D}"/>
              </a:ext>
            </a:extLst>
          </p:cNvPr>
          <p:cNvPicPr>
            <a:picLocks noGrp="1" noChangeAspect="1"/>
          </p:cNvPicPr>
          <p:nvPr>
            <p:ph idx="1"/>
          </p:nvPr>
        </p:nvPicPr>
        <p:blipFill>
          <a:blip r:embed="rId2"/>
          <a:stretch>
            <a:fillRect/>
          </a:stretch>
        </p:blipFill>
        <p:spPr>
          <a:xfrm>
            <a:off x="381000" y="1295400"/>
            <a:ext cx="5343525" cy="1019175"/>
          </a:xfrm>
          <a:prstGeom prst="rect">
            <a:avLst/>
          </a:prstGeom>
        </p:spPr>
      </p:pic>
      <p:pic>
        <p:nvPicPr>
          <p:cNvPr id="3" name="Picture 2">
            <a:extLst>
              <a:ext uri="{FF2B5EF4-FFF2-40B4-BE49-F238E27FC236}">
                <a16:creationId xmlns:a16="http://schemas.microsoft.com/office/drawing/2014/main" id="{781632F8-406F-42D2-9D8D-54D8982ACCEB}"/>
              </a:ext>
            </a:extLst>
          </p:cNvPr>
          <p:cNvPicPr>
            <a:picLocks noChangeAspect="1"/>
          </p:cNvPicPr>
          <p:nvPr/>
        </p:nvPicPr>
        <p:blipFill>
          <a:blip r:embed="rId3"/>
          <a:stretch>
            <a:fillRect/>
          </a:stretch>
        </p:blipFill>
        <p:spPr>
          <a:xfrm>
            <a:off x="381000" y="2209800"/>
            <a:ext cx="3810000" cy="3800475"/>
          </a:xfrm>
          <a:prstGeom prst="rect">
            <a:avLst/>
          </a:prstGeom>
        </p:spPr>
      </p:pic>
    </p:spTree>
    <p:extLst>
      <p:ext uri="{BB962C8B-B14F-4D97-AF65-F5344CB8AC3E}">
        <p14:creationId xmlns:p14="http://schemas.microsoft.com/office/powerpoint/2010/main" val="3102859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DC38-F898-48B3-B2B7-13129C76587B}"/>
              </a:ext>
            </a:extLst>
          </p:cNvPr>
          <p:cNvSpPr>
            <a:spLocks noGrp="1"/>
          </p:cNvSpPr>
          <p:nvPr>
            <p:ph type="title"/>
          </p:nvPr>
        </p:nvSpPr>
        <p:spPr/>
        <p:txBody>
          <a:bodyPr/>
          <a:lstStyle/>
          <a:p>
            <a:r>
              <a:rPr lang="en-IN" dirty="0"/>
              <a:t>SPRING FORM HANDLING WITH VALIDATION EXAMPLE</a:t>
            </a:r>
          </a:p>
        </p:txBody>
      </p:sp>
      <p:pic>
        <p:nvPicPr>
          <p:cNvPr id="6" name="Content Placeholder 5">
            <a:extLst>
              <a:ext uri="{FF2B5EF4-FFF2-40B4-BE49-F238E27FC236}">
                <a16:creationId xmlns:a16="http://schemas.microsoft.com/office/drawing/2014/main" id="{AC4D262B-5D65-4777-BEFA-2EE675975542}"/>
              </a:ext>
            </a:extLst>
          </p:cNvPr>
          <p:cNvPicPr>
            <a:picLocks noGrp="1" noChangeAspect="1"/>
          </p:cNvPicPr>
          <p:nvPr>
            <p:ph idx="1"/>
          </p:nvPr>
        </p:nvPicPr>
        <p:blipFill>
          <a:blip r:embed="rId2"/>
          <a:stretch>
            <a:fillRect/>
          </a:stretch>
        </p:blipFill>
        <p:spPr>
          <a:xfrm>
            <a:off x="379200" y="1295400"/>
            <a:ext cx="7248525" cy="3819525"/>
          </a:xfrm>
          <a:prstGeom prst="rect">
            <a:avLst/>
          </a:prstGeom>
        </p:spPr>
      </p:pic>
    </p:spTree>
    <p:extLst>
      <p:ext uri="{BB962C8B-B14F-4D97-AF65-F5344CB8AC3E}">
        <p14:creationId xmlns:p14="http://schemas.microsoft.com/office/powerpoint/2010/main" val="395765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D62954-6707-4D1B-89EE-574FDDE6B285}"/>
              </a:ext>
            </a:extLst>
          </p:cNvPr>
          <p:cNvSpPr>
            <a:spLocks noGrp="1"/>
          </p:cNvSpPr>
          <p:nvPr>
            <p:ph type="title"/>
          </p:nvPr>
        </p:nvSpPr>
        <p:spPr/>
        <p:txBody>
          <a:bodyPr/>
          <a:lstStyle/>
          <a:p>
            <a:r>
              <a:rPr lang="en-IN" dirty="0"/>
              <a:t>SPRING FORM HANDLING WITH VALIDATION EXAMPLE</a:t>
            </a:r>
          </a:p>
        </p:txBody>
      </p:sp>
      <p:pic>
        <p:nvPicPr>
          <p:cNvPr id="8" name="Content Placeholder 7">
            <a:extLst>
              <a:ext uri="{FF2B5EF4-FFF2-40B4-BE49-F238E27FC236}">
                <a16:creationId xmlns:a16="http://schemas.microsoft.com/office/drawing/2014/main" id="{538B4DBF-CBE2-426D-8CBC-74E199BBAC73}"/>
              </a:ext>
            </a:extLst>
          </p:cNvPr>
          <p:cNvPicPr>
            <a:picLocks noGrp="1" noChangeAspect="1"/>
          </p:cNvPicPr>
          <p:nvPr>
            <p:ph idx="1"/>
          </p:nvPr>
        </p:nvPicPr>
        <p:blipFill>
          <a:blip r:embed="rId2"/>
          <a:stretch>
            <a:fillRect/>
          </a:stretch>
        </p:blipFill>
        <p:spPr>
          <a:xfrm>
            <a:off x="397343" y="1389063"/>
            <a:ext cx="7800975" cy="4648200"/>
          </a:xfrm>
          <a:prstGeom prst="rect">
            <a:avLst/>
          </a:prstGeom>
        </p:spPr>
      </p:pic>
    </p:spTree>
    <p:extLst>
      <p:ext uri="{BB962C8B-B14F-4D97-AF65-F5344CB8AC3E}">
        <p14:creationId xmlns:p14="http://schemas.microsoft.com/office/powerpoint/2010/main" val="1609966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1E6E62-C058-4F69-B9A4-3ED08DB77907}"/>
              </a:ext>
            </a:extLst>
          </p:cNvPr>
          <p:cNvSpPr>
            <a:spLocks noGrp="1"/>
          </p:cNvSpPr>
          <p:nvPr>
            <p:ph type="title"/>
          </p:nvPr>
        </p:nvSpPr>
        <p:spPr/>
        <p:txBody>
          <a:bodyPr/>
          <a:lstStyle/>
          <a:p>
            <a:r>
              <a:rPr lang="en-IN" dirty="0"/>
              <a:t>SPRING FORM HANDLING WITH VALIDATION EXAMPLE</a:t>
            </a:r>
          </a:p>
        </p:txBody>
      </p:sp>
      <p:pic>
        <p:nvPicPr>
          <p:cNvPr id="8" name="Content Placeholder 7">
            <a:extLst>
              <a:ext uri="{FF2B5EF4-FFF2-40B4-BE49-F238E27FC236}">
                <a16:creationId xmlns:a16="http://schemas.microsoft.com/office/drawing/2014/main" id="{FC52DA0C-5062-4A00-8F68-EB4634D8E6D8}"/>
              </a:ext>
            </a:extLst>
          </p:cNvPr>
          <p:cNvPicPr>
            <a:picLocks noGrp="1" noChangeAspect="1"/>
          </p:cNvPicPr>
          <p:nvPr>
            <p:ph idx="1"/>
          </p:nvPr>
        </p:nvPicPr>
        <p:blipFill>
          <a:blip r:embed="rId2"/>
          <a:stretch>
            <a:fillRect/>
          </a:stretch>
        </p:blipFill>
        <p:spPr>
          <a:xfrm>
            <a:off x="375571" y="1143000"/>
            <a:ext cx="4210050" cy="847725"/>
          </a:xfrm>
          <a:prstGeom prst="rect">
            <a:avLst/>
          </a:prstGeom>
        </p:spPr>
      </p:pic>
      <p:pic>
        <p:nvPicPr>
          <p:cNvPr id="9" name="Picture 8">
            <a:extLst>
              <a:ext uri="{FF2B5EF4-FFF2-40B4-BE49-F238E27FC236}">
                <a16:creationId xmlns:a16="http://schemas.microsoft.com/office/drawing/2014/main" id="{FB163C3B-49C9-4852-863D-7B1C9CD0ECF9}"/>
              </a:ext>
            </a:extLst>
          </p:cNvPr>
          <p:cNvPicPr>
            <a:picLocks noChangeAspect="1"/>
          </p:cNvPicPr>
          <p:nvPr/>
        </p:nvPicPr>
        <p:blipFill>
          <a:blip r:embed="rId3"/>
          <a:stretch>
            <a:fillRect/>
          </a:stretch>
        </p:blipFill>
        <p:spPr>
          <a:xfrm>
            <a:off x="457200" y="1828800"/>
            <a:ext cx="8578081" cy="4246387"/>
          </a:xfrm>
          <a:prstGeom prst="rect">
            <a:avLst/>
          </a:prstGeom>
        </p:spPr>
      </p:pic>
    </p:spTree>
    <p:extLst>
      <p:ext uri="{BB962C8B-B14F-4D97-AF65-F5344CB8AC3E}">
        <p14:creationId xmlns:p14="http://schemas.microsoft.com/office/powerpoint/2010/main" val="3130180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FF27-C452-4D35-9C8D-8CC99CCE9327}"/>
              </a:ext>
            </a:extLst>
          </p:cNvPr>
          <p:cNvSpPr>
            <a:spLocks noGrp="1"/>
          </p:cNvSpPr>
          <p:nvPr>
            <p:ph type="title"/>
          </p:nvPr>
        </p:nvSpPr>
        <p:spPr/>
        <p:txBody>
          <a:bodyPr/>
          <a:lstStyle/>
          <a:p>
            <a:r>
              <a:rPr lang="en-IN" dirty="0"/>
              <a:t>SPRING FORM HANDLING WITH VALIDATION EXAMPLE</a:t>
            </a:r>
          </a:p>
        </p:txBody>
      </p:sp>
      <p:pic>
        <p:nvPicPr>
          <p:cNvPr id="7" name="Content Placeholder 6">
            <a:extLst>
              <a:ext uri="{FF2B5EF4-FFF2-40B4-BE49-F238E27FC236}">
                <a16:creationId xmlns:a16="http://schemas.microsoft.com/office/drawing/2014/main" id="{85380340-FABD-4AE2-913B-01386ED285FF}"/>
              </a:ext>
            </a:extLst>
          </p:cNvPr>
          <p:cNvPicPr>
            <a:picLocks noGrp="1" noChangeAspect="1"/>
          </p:cNvPicPr>
          <p:nvPr>
            <p:ph idx="1"/>
          </p:nvPr>
        </p:nvPicPr>
        <p:blipFill>
          <a:blip r:embed="rId2"/>
          <a:stretch>
            <a:fillRect/>
          </a:stretch>
        </p:blipFill>
        <p:spPr>
          <a:xfrm>
            <a:off x="379200" y="1066800"/>
            <a:ext cx="6362700" cy="1685925"/>
          </a:xfrm>
          <a:prstGeom prst="rect">
            <a:avLst/>
          </a:prstGeom>
        </p:spPr>
      </p:pic>
      <p:pic>
        <p:nvPicPr>
          <p:cNvPr id="8" name="Picture 7">
            <a:extLst>
              <a:ext uri="{FF2B5EF4-FFF2-40B4-BE49-F238E27FC236}">
                <a16:creationId xmlns:a16="http://schemas.microsoft.com/office/drawing/2014/main" id="{C75AD7CF-B99F-4EF0-A23B-83FE060E248F}"/>
              </a:ext>
            </a:extLst>
          </p:cNvPr>
          <p:cNvPicPr>
            <a:picLocks noChangeAspect="1"/>
          </p:cNvPicPr>
          <p:nvPr/>
        </p:nvPicPr>
        <p:blipFill>
          <a:blip r:embed="rId3"/>
          <a:stretch>
            <a:fillRect/>
          </a:stretch>
        </p:blipFill>
        <p:spPr>
          <a:xfrm>
            <a:off x="379200" y="2991475"/>
            <a:ext cx="7858125" cy="2857500"/>
          </a:xfrm>
          <a:prstGeom prst="rect">
            <a:avLst/>
          </a:prstGeom>
        </p:spPr>
      </p:pic>
    </p:spTree>
    <p:extLst>
      <p:ext uri="{BB962C8B-B14F-4D97-AF65-F5344CB8AC3E}">
        <p14:creationId xmlns:p14="http://schemas.microsoft.com/office/powerpoint/2010/main" val="901527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843C6-78B6-457D-AC25-989B8E2B74C1}"/>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80737FDB-94C3-4BA0-A3E2-BE6E3C13FD44}"/>
              </a:ext>
            </a:extLst>
          </p:cNvPr>
          <p:cNvPicPr>
            <a:picLocks noGrp="1" noChangeAspect="1"/>
          </p:cNvPicPr>
          <p:nvPr>
            <p:ph idx="1"/>
          </p:nvPr>
        </p:nvPicPr>
        <p:blipFill>
          <a:blip r:embed="rId2"/>
          <a:stretch>
            <a:fillRect/>
          </a:stretch>
        </p:blipFill>
        <p:spPr>
          <a:xfrm>
            <a:off x="379200" y="1371600"/>
            <a:ext cx="8543925" cy="3209925"/>
          </a:xfrm>
          <a:prstGeom prst="rect">
            <a:avLst/>
          </a:prstGeom>
        </p:spPr>
      </p:pic>
    </p:spTree>
    <p:extLst>
      <p:ext uri="{BB962C8B-B14F-4D97-AF65-F5344CB8AC3E}">
        <p14:creationId xmlns:p14="http://schemas.microsoft.com/office/powerpoint/2010/main" val="1411257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a:t>
            </a:r>
          </a:p>
        </p:txBody>
      </p:sp>
      <p:sp>
        <p:nvSpPr>
          <p:cNvPr id="3" name="Content Placeholder 2"/>
          <p:cNvSpPr>
            <a:spLocks noGrp="1"/>
          </p:cNvSpPr>
          <p:nvPr>
            <p:ph idx="1"/>
          </p:nvPr>
        </p:nvSpPr>
        <p:spPr/>
        <p:txBody>
          <a:bodyPr>
            <a:normAutofit/>
          </a:bodyPr>
          <a:lstStyle/>
          <a:p>
            <a:pPr marL="0" indent="0">
              <a:buNone/>
            </a:pPr>
            <a:r>
              <a:rPr lang="en-US" dirty="0"/>
              <a:t>IOC(Inversion Of Control):</a:t>
            </a:r>
          </a:p>
          <a:p>
            <a:r>
              <a:rPr lang="en-US" dirty="0"/>
              <a:t>Giving control to the container to create and inject instances of objects that your application depend upon, means instead of you are creating an object using the new operator, let the container do that for you. Inversion of control relies on dependency injection because a mechanism is needed in order to activate the components providing the specific functionality</a:t>
            </a:r>
          </a:p>
          <a:p>
            <a:r>
              <a:rPr lang="en-US" dirty="0"/>
              <a:t>The two concepts work together in this way to allow for much more flexible, reusable, and encapsulated code to be written. As such, they are important concepts in designing object-oriented solutions.</a:t>
            </a:r>
          </a:p>
          <a:p>
            <a:endParaRPr lang="en-US" dirty="0"/>
          </a:p>
        </p:txBody>
      </p:sp>
    </p:spTree>
    <p:extLst>
      <p:ext uri="{BB962C8B-B14F-4D97-AF65-F5344CB8AC3E}">
        <p14:creationId xmlns:p14="http://schemas.microsoft.com/office/powerpoint/2010/main" val="1170300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7D9FE-98B8-45BC-B7B7-54E58229A4E9}"/>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CFBD3F16-ED9F-41EC-9227-45CC6D456751}"/>
              </a:ext>
            </a:extLst>
          </p:cNvPr>
          <p:cNvPicPr>
            <a:picLocks noGrp="1" noChangeAspect="1"/>
          </p:cNvPicPr>
          <p:nvPr>
            <p:ph idx="1"/>
          </p:nvPr>
        </p:nvPicPr>
        <p:blipFill>
          <a:blip r:embed="rId2"/>
          <a:stretch>
            <a:fillRect/>
          </a:stretch>
        </p:blipFill>
        <p:spPr>
          <a:xfrm>
            <a:off x="379200" y="1295400"/>
            <a:ext cx="8096250" cy="3981450"/>
          </a:xfrm>
          <a:prstGeom prst="rect">
            <a:avLst/>
          </a:prstGeom>
        </p:spPr>
      </p:pic>
    </p:spTree>
    <p:extLst>
      <p:ext uri="{BB962C8B-B14F-4D97-AF65-F5344CB8AC3E}">
        <p14:creationId xmlns:p14="http://schemas.microsoft.com/office/powerpoint/2010/main" val="3858222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46027-55F1-4C7A-825E-E6850953C323}"/>
              </a:ext>
            </a:extLst>
          </p:cNvPr>
          <p:cNvSpPr>
            <a:spLocks noGrp="1"/>
          </p:cNvSpPr>
          <p:nvPr>
            <p:ph type="title"/>
          </p:nvPr>
        </p:nvSpPr>
        <p:spPr/>
        <p:txBody>
          <a:bodyPr/>
          <a:lstStyle/>
          <a:p>
            <a:r>
              <a:rPr lang="en-IN" dirty="0"/>
              <a:t>SPRING FORM HANDLING WITH VALIDATION EXAMPLE</a:t>
            </a:r>
          </a:p>
        </p:txBody>
      </p:sp>
      <p:pic>
        <p:nvPicPr>
          <p:cNvPr id="4" name="Content Placeholder 3">
            <a:extLst>
              <a:ext uri="{FF2B5EF4-FFF2-40B4-BE49-F238E27FC236}">
                <a16:creationId xmlns:a16="http://schemas.microsoft.com/office/drawing/2014/main" id="{AAEFD455-C63F-4625-A9A7-EB56EAF7D4C8}"/>
              </a:ext>
            </a:extLst>
          </p:cNvPr>
          <p:cNvPicPr>
            <a:picLocks noGrp="1" noChangeAspect="1"/>
          </p:cNvPicPr>
          <p:nvPr>
            <p:ph idx="1"/>
          </p:nvPr>
        </p:nvPicPr>
        <p:blipFill>
          <a:blip r:embed="rId2"/>
          <a:stretch>
            <a:fillRect/>
          </a:stretch>
        </p:blipFill>
        <p:spPr>
          <a:xfrm>
            <a:off x="533400" y="1295400"/>
            <a:ext cx="2714625" cy="1885950"/>
          </a:xfrm>
          <a:prstGeom prst="rect">
            <a:avLst/>
          </a:prstGeom>
        </p:spPr>
      </p:pic>
      <p:pic>
        <p:nvPicPr>
          <p:cNvPr id="7" name="Picture 6">
            <a:extLst>
              <a:ext uri="{FF2B5EF4-FFF2-40B4-BE49-F238E27FC236}">
                <a16:creationId xmlns:a16="http://schemas.microsoft.com/office/drawing/2014/main" id="{31D9F454-AFC5-4C6B-AD5E-26CE3BB9CEE9}"/>
              </a:ext>
            </a:extLst>
          </p:cNvPr>
          <p:cNvPicPr>
            <a:picLocks noChangeAspect="1"/>
          </p:cNvPicPr>
          <p:nvPr/>
        </p:nvPicPr>
        <p:blipFill>
          <a:blip r:embed="rId3"/>
          <a:stretch>
            <a:fillRect/>
          </a:stretch>
        </p:blipFill>
        <p:spPr>
          <a:xfrm>
            <a:off x="4019550" y="1295400"/>
            <a:ext cx="4152900" cy="1733550"/>
          </a:xfrm>
          <a:prstGeom prst="rect">
            <a:avLst/>
          </a:prstGeom>
        </p:spPr>
      </p:pic>
      <p:pic>
        <p:nvPicPr>
          <p:cNvPr id="8" name="Picture 7">
            <a:extLst>
              <a:ext uri="{FF2B5EF4-FFF2-40B4-BE49-F238E27FC236}">
                <a16:creationId xmlns:a16="http://schemas.microsoft.com/office/drawing/2014/main" id="{D418C118-87AD-40E5-A667-062123D7CBD4}"/>
              </a:ext>
            </a:extLst>
          </p:cNvPr>
          <p:cNvPicPr>
            <a:picLocks noChangeAspect="1"/>
          </p:cNvPicPr>
          <p:nvPr/>
        </p:nvPicPr>
        <p:blipFill>
          <a:blip r:embed="rId4"/>
          <a:stretch>
            <a:fillRect/>
          </a:stretch>
        </p:blipFill>
        <p:spPr>
          <a:xfrm>
            <a:off x="4419600" y="3451991"/>
            <a:ext cx="2981325" cy="1343025"/>
          </a:xfrm>
          <a:prstGeom prst="rect">
            <a:avLst/>
          </a:prstGeom>
        </p:spPr>
      </p:pic>
      <p:pic>
        <p:nvPicPr>
          <p:cNvPr id="9" name="Picture 8">
            <a:extLst>
              <a:ext uri="{FF2B5EF4-FFF2-40B4-BE49-F238E27FC236}">
                <a16:creationId xmlns:a16="http://schemas.microsoft.com/office/drawing/2014/main" id="{835032B6-C069-415F-BE89-5568C6BC4646}"/>
              </a:ext>
            </a:extLst>
          </p:cNvPr>
          <p:cNvPicPr>
            <a:picLocks noChangeAspect="1"/>
          </p:cNvPicPr>
          <p:nvPr/>
        </p:nvPicPr>
        <p:blipFill>
          <a:blip r:embed="rId5"/>
          <a:stretch>
            <a:fillRect/>
          </a:stretch>
        </p:blipFill>
        <p:spPr>
          <a:xfrm>
            <a:off x="685800" y="3451991"/>
            <a:ext cx="2714625" cy="1666875"/>
          </a:xfrm>
          <a:prstGeom prst="rect">
            <a:avLst/>
          </a:prstGeom>
        </p:spPr>
      </p:pic>
    </p:spTree>
    <p:extLst>
      <p:ext uri="{BB962C8B-B14F-4D97-AF65-F5344CB8AC3E}">
        <p14:creationId xmlns:p14="http://schemas.microsoft.com/office/powerpoint/2010/main" val="2143440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4DF80-BB80-4608-9D86-DB6C05B41A08}"/>
              </a:ext>
            </a:extLst>
          </p:cNvPr>
          <p:cNvSpPr>
            <a:spLocks noGrp="1"/>
          </p:cNvSpPr>
          <p:nvPr>
            <p:ph type="title"/>
          </p:nvPr>
        </p:nvSpPr>
        <p:spPr/>
        <p:txBody>
          <a:bodyPr/>
          <a:lstStyle/>
          <a:p>
            <a:r>
              <a:rPr lang="en-IN" dirty="0"/>
              <a:t>SPRING WITH </a:t>
            </a:r>
            <a:r>
              <a:rPr lang="en-IN" dirty="0" err="1"/>
              <a:t>DATABASe</a:t>
            </a:r>
            <a:endParaRPr lang="en-IN" dirty="0"/>
          </a:p>
        </p:txBody>
      </p:sp>
      <p:sp>
        <p:nvSpPr>
          <p:cNvPr id="3" name="Content Placeholder 2">
            <a:extLst>
              <a:ext uri="{FF2B5EF4-FFF2-40B4-BE49-F238E27FC236}">
                <a16:creationId xmlns:a16="http://schemas.microsoft.com/office/drawing/2014/main" id="{8C891B58-0C21-412C-9E2F-E27B8650BFF9}"/>
              </a:ext>
            </a:extLst>
          </p:cNvPr>
          <p:cNvSpPr>
            <a:spLocks noGrp="1"/>
          </p:cNvSpPr>
          <p:nvPr>
            <p:ph idx="1"/>
          </p:nvPr>
        </p:nvSpPr>
        <p:spPr/>
        <p:txBody>
          <a:bodyPr>
            <a:normAutofit/>
          </a:bodyPr>
          <a:lstStyle/>
          <a:p>
            <a:r>
              <a:rPr lang="en-US" dirty="0"/>
              <a:t>Spring </a:t>
            </a:r>
            <a:r>
              <a:rPr lang="en-US" b="1" dirty="0" err="1"/>
              <a:t>JdbcTemplate</a:t>
            </a:r>
            <a:r>
              <a:rPr lang="en-US" dirty="0"/>
              <a:t> is a powerful mechanism to connect to the database and execute SQL queries. It internally uses JDBC </a:t>
            </a:r>
            <a:r>
              <a:rPr lang="en-US" dirty="0" err="1"/>
              <a:t>api</a:t>
            </a:r>
            <a:r>
              <a:rPr lang="en-US" dirty="0"/>
              <a:t>, but eliminates a lot of problems of JDBC API.</a:t>
            </a:r>
          </a:p>
          <a:p>
            <a:r>
              <a:rPr lang="en-US" b="1" dirty="0"/>
              <a:t>Problems of JDBC API</a:t>
            </a:r>
          </a:p>
          <a:p>
            <a:pPr lvl="1"/>
            <a:r>
              <a:rPr lang="en-US" dirty="0"/>
              <a:t>The problems of JDBC API are as follows:</a:t>
            </a:r>
          </a:p>
          <a:p>
            <a:pPr lvl="1"/>
            <a:r>
              <a:rPr lang="en-US" dirty="0"/>
              <a:t>We need to write a lot of code before and after executing the query, such as creating connection, statement, closing </a:t>
            </a:r>
            <a:r>
              <a:rPr lang="en-US" dirty="0" err="1"/>
              <a:t>resultset</a:t>
            </a:r>
            <a:r>
              <a:rPr lang="en-US" dirty="0"/>
              <a:t>, connection etc.</a:t>
            </a:r>
          </a:p>
          <a:p>
            <a:pPr lvl="1"/>
            <a:r>
              <a:rPr lang="en-US" dirty="0"/>
              <a:t>We need to perform exception handling code on the database logic.</a:t>
            </a:r>
          </a:p>
          <a:p>
            <a:pPr lvl="1"/>
            <a:r>
              <a:rPr lang="en-US" dirty="0"/>
              <a:t>We need to handle transaction.</a:t>
            </a:r>
          </a:p>
          <a:p>
            <a:pPr lvl="1"/>
            <a:r>
              <a:rPr lang="en-US" dirty="0"/>
              <a:t>Repetition of all these codes from one to another database logic is a time consuming task.</a:t>
            </a:r>
          </a:p>
          <a:p>
            <a:endParaRPr lang="en-IN" dirty="0"/>
          </a:p>
        </p:txBody>
      </p:sp>
    </p:spTree>
    <p:extLst>
      <p:ext uri="{BB962C8B-B14F-4D97-AF65-F5344CB8AC3E}">
        <p14:creationId xmlns:p14="http://schemas.microsoft.com/office/powerpoint/2010/main" val="16843701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09478A-190F-4253-ADA3-6A339BD8BF50}"/>
              </a:ext>
            </a:extLst>
          </p:cNvPr>
          <p:cNvSpPr>
            <a:spLocks noGrp="1"/>
          </p:cNvSpPr>
          <p:nvPr>
            <p:ph type="title"/>
          </p:nvPr>
        </p:nvSpPr>
        <p:spPr/>
        <p:txBody>
          <a:bodyPr/>
          <a:lstStyle/>
          <a:p>
            <a:r>
              <a:rPr lang="en-IN" dirty="0"/>
              <a:t>Spring </a:t>
            </a:r>
            <a:r>
              <a:rPr lang="en-IN" dirty="0" err="1"/>
              <a:t>Jdbc</a:t>
            </a:r>
            <a:r>
              <a:rPr lang="en-IN" dirty="0"/>
              <a:t> Approaches</a:t>
            </a:r>
          </a:p>
        </p:txBody>
      </p:sp>
      <p:sp>
        <p:nvSpPr>
          <p:cNvPr id="4" name="Content Placeholder 3">
            <a:extLst>
              <a:ext uri="{FF2B5EF4-FFF2-40B4-BE49-F238E27FC236}">
                <a16:creationId xmlns:a16="http://schemas.microsoft.com/office/drawing/2014/main" id="{F737A075-8EB5-4E22-B8F3-D667D769480E}"/>
              </a:ext>
            </a:extLst>
          </p:cNvPr>
          <p:cNvSpPr>
            <a:spLocks noGrp="1"/>
          </p:cNvSpPr>
          <p:nvPr>
            <p:ph idx="1"/>
          </p:nvPr>
        </p:nvSpPr>
        <p:spPr/>
        <p:txBody>
          <a:bodyPr/>
          <a:lstStyle/>
          <a:p>
            <a:r>
              <a:rPr lang="en-IN" dirty="0"/>
              <a:t>Spring framework provides following approaches for JDBC database access:</a:t>
            </a:r>
          </a:p>
          <a:p>
            <a:pPr lvl="1"/>
            <a:r>
              <a:rPr lang="en-IN" dirty="0" err="1"/>
              <a:t>JdbcTemplate</a:t>
            </a:r>
            <a:endParaRPr lang="en-IN" dirty="0"/>
          </a:p>
          <a:p>
            <a:pPr lvl="1"/>
            <a:r>
              <a:rPr lang="en-IN" dirty="0" err="1"/>
              <a:t>NamedParameterJdbcTemplate</a:t>
            </a:r>
            <a:endParaRPr lang="en-IN" dirty="0"/>
          </a:p>
          <a:p>
            <a:pPr lvl="1"/>
            <a:r>
              <a:rPr lang="en-IN" dirty="0" err="1"/>
              <a:t>SimpleJdbcTemplate</a:t>
            </a:r>
            <a:endParaRPr lang="en-IN" dirty="0"/>
          </a:p>
          <a:p>
            <a:pPr lvl="1"/>
            <a:r>
              <a:rPr lang="en-IN" dirty="0" err="1"/>
              <a:t>SimpleJdbcInsert</a:t>
            </a:r>
            <a:r>
              <a:rPr lang="en-IN" dirty="0"/>
              <a:t> and </a:t>
            </a:r>
            <a:r>
              <a:rPr lang="en-IN" dirty="0" err="1"/>
              <a:t>SimpleJdbcCall</a:t>
            </a:r>
            <a:endParaRPr lang="en-IN" dirty="0"/>
          </a:p>
          <a:p>
            <a:endParaRPr lang="en-IN" dirty="0"/>
          </a:p>
        </p:txBody>
      </p:sp>
    </p:spTree>
    <p:extLst>
      <p:ext uri="{BB962C8B-B14F-4D97-AF65-F5344CB8AC3E}">
        <p14:creationId xmlns:p14="http://schemas.microsoft.com/office/powerpoint/2010/main" val="90698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EBD7-A193-41F1-89A4-F414A4E3A14B}"/>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4" name="Content Placeholder 3">
            <a:extLst>
              <a:ext uri="{FF2B5EF4-FFF2-40B4-BE49-F238E27FC236}">
                <a16:creationId xmlns:a16="http://schemas.microsoft.com/office/drawing/2014/main" id="{FBA987B3-E1C8-4C87-AED0-46E85D435CDC}"/>
              </a:ext>
            </a:extLst>
          </p:cNvPr>
          <p:cNvPicPr>
            <a:picLocks noGrp="1" noChangeAspect="1"/>
          </p:cNvPicPr>
          <p:nvPr>
            <p:ph idx="1"/>
          </p:nvPr>
        </p:nvPicPr>
        <p:blipFill>
          <a:blip r:embed="rId2"/>
          <a:stretch>
            <a:fillRect/>
          </a:stretch>
        </p:blipFill>
        <p:spPr>
          <a:xfrm>
            <a:off x="379200" y="1371600"/>
            <a:ext cx="6326400" cy="5034559"/>
          </a:xfrm>
          <a:prstGeom prst="rect">
            <a:avLst/>
          </a:prstGeom>
        </p:spPr>
      </p:pic>
    </p:spTree>
    <p:extLst>
      <p:ext uri="{BB962C8B-B14F-4D97-AF65-F5344CB8AC3E}">
        <p14:creationId xmlns:p14="http://schemas.microsoft.com/office/powerpoint/2010/main" val="1879614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F37769-C7F8-4A3F-84A9-1490ADF29740}"/>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BB3EB71A-696F-4429-9F3B-3D6F00225F84}"/>
              </a:ext>
            </a:extLst>
          </p:cNvPr>
          <p:cNvPicPr>
            <a:picLocks noGrp="1" noChangeAspect="1"/>
          </p:cNvPicPr>
          <p:nvPr>
            <p:ph idx="1"/>
          </p:nvPr>
        </p:nvPicPr>
        <p:blipFill>
          <a:blip r:embed="rId2"/>
          <a:stretch>
            <a:fillRect/>
          </a:stretch>
        </p:blipFill>
        <p:spPr>
          <a:xfrm>
            <a:off x="408229" y="1371600"/>
            <a:ext cx="5916372" cy="5365338"/>
          </a:xfrm>
          <a:prstGeom prst="rect">
            <a:avLst/>
          </a:prstGeom>
        </p:spPr>
      </p:pic>
    </p:spTree>
    <p:extLst>
      <p:ext uri="{BB962C8B-B14F-4D97-AF65-F5344CB8AC3E}">
        <p14:creationId xmlns:p14="http://schemas.microsoft.com/office/powerpoint/2010/main" val="24482334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D118D1-787B-49BD-9DCD-ED7B5AB55CC5}"/>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2927604D-FC0E-4CA1-9430-F5FBDB3CDCE2}"/>
              </a:ext>
            </a:extLst>
          </p:cNvPr>
          <p:cNvPicPr>
            <a:picLocks noGrp="1" noChangeAspect="1"/>
          </p:cNvPicPr>
          <p:nvPr>
            <p:ph idx="1"/>
          </p:nvPr>
        </p:nvPicPr>
        <p:blipFill>
          <a:blip r:embed="rId2"/>
          <a:stretch>
            <a:fillRect/>
          </a:stretch>
        </p:blipFill>
        <p:spPr>
          <a:xfrm>
            <a:off x="379200" y="1295400"/>
            <a:ext cx="11127000" cy="5276722"/>
          </a:xfrm>
          <a:prstGeom prst="rect">
            <a:avLst/>
          </a:prstGeom>
        </p:spPr>
      </p:pic>
    </p:spTree>
    <p:extLst>
      <p:ext uri="{BB962C8B-B14F-4D97-AF65-F5344CB8AC3E}">
        <p14:creationId xmlns:p14="http://schemas.microsoft.com/office/powerpoint/2010/main" val="2847822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B8A70A-EE80-4416-8228-BED4815A6576}"/>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CBF33409-CFF6-422F-BC15-92B81D496C7E}"/>
              </a:ext>
            </a:extLst>
          </p:cNvPr>
          <p:cNvPicPr>
            <a:picLocks noGrp="1" noChangeAspect="1"/>
          </p:cNvPicPr>
          <p:nvPr>
            <p:ph idx="1"/>
          </p:nvPr>
        </p:nvPicPr>
        <p:blipFill>
          <a:blip r:embed="rId2"/>
          <a:stretch>
            <a:fillRect/>
          </a:stretch>
        </p:blipFill>
        <p:spPr>
          <a:xfrm>
            <a:off x="379200" y="1179512"/>
            <a:ext cx="11487566" cy="3544887"/>
          </a:xfrm>
          <a:prstGeom prst="rect">
            <a:avLst/>
          </a:prstGeom>
        </p:spPr>
      </p:pic>
    </p:spTree>
    <p:extLst>
      <p:ext uri="{BB962C8B-B14F-4D97-AF65-F5344CB8AC3E}">
        <p14:creationId xmlns:p14="http://schemas.microsoft.com/office/powerpoint/2010/main" val="42420451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10B5BD-C299-4F30-8198-DCCFD261122A}"/>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A5F574FE-CBEE-43A6-80F3-0D01C2E031FC}"/>
              </a:ext>
            </a:extLst>
          </p:cNvPr>
          <p:cNvPicPr>
            <a:picLocks noGrp="1" noChangeAspect="1"/>
          </p:cNvPicPr>
          <p:nvPr>
            <p:ph idx="1"/>
          </p:nvPr>
        </p:nvPicPr>
        <p:blipFill>
          <a:blip r:embed="rId2"/>
          <a:stretch>
            <a:fillRect/>
          </a:stretch>
        </p:blipFill>
        <p:spPr>
          <a:xfrm>
            <a:off x="379200" y="1523999"/>
            <a:ext cx="9603000" cy="5246083"/>
          </a:xfrm>
          <a:prstGeom prst="rect">
            <a:avLst/>
          </a:prstGeom>
        </p:spPr>
      </p:pic>
    </p:spTree>
    <p:extLst>
      <p:ext uri="{BB962C8B-B14F-4D97-AF65-F5344CB8AC3E}">
        <p14:creationId xmlns:p14="http://schemas.microsoft.com/office/powerpoint/2010/main" val="35062525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6C305D-DA5A-420C-860D-EA3C372B8D3C}"/>
              </a:ext>
            </a:extLst>
          </p:cNvPr>
          <p:cNvSpPr>
            <a:spLocks noGrp="1"/>
          </p:cNvSpPr>
          <p:nvPr>
            <p:ph type="title"/>
          </p:nvPr>
        </p:nvSpPr>
        <p:spPr/>
        <p:txBody>
          <a:bodyPr/>
          <a:lstStyle/>
          <a:p>
            <a:r>
              <a:rPr lang="en-IN" dirty="0"/>
              <a:t>Spring </a:t>
            </a:r>
            <a:r>
              <a:rPr lang="en-IN" dirty="0" err="1"/>
              <a:t>jdbctemplate</a:t>
            </a:r>
            <a:r>
              <a:rPr lang="en-IN" dirty="0"/>
              <a:t> example</a:t>
            </a:r>
          </a:p>
        </p:txBody>
      </p:sp>
      <p:pic>
        <p:nvPicPr>
          <p:cNvPr id="5" name="Content Placeholder 4">
            <a:extLst>
              <a:ext uri="{FF2B5EF4-FFF2-40B4-BE49-F238E27FC236}">
                <a16:creationId xmlns:a16="http://schemas.microsoft.com/office/drawing/2014/main" id="{64B9D4DC-789D-4F3B-B33E-DCDBDF1702EA}"/>
              </a:ext>
            </a:extLst>
          </p:cNvPr>
          <p:cNvPicPr>
            <a:picLocks noGrp="1" noChangeAspect="1"/>
          </p:cNvPicPr>
          <p:nvPr>
            <p:ph idx="1"/>
          </p:nvPr>
        </p:nvPicPr>
        <p:blipFill>
          <a:blip r:embed="rId2"/>
          <a:stretch>
            <a:fillRect/>
          </a:stretch>
        </p:blipFill>
        <p:spPr>
          <a:xfrm>
            <a:off x="379200" y="1371600"/>
            <a:ext cx="8943975" cy="2438400"/>
          </a:xfrm>
          <a:prstGeom prst="rect">
            <a:avLst/>
          </a:prstGeom>
        </p:spPr>
      </p:pic>
    </p:spTree>
    <p:extLst>
      <p:ext uri="{BB962C8B-B14F-4D97-AF65-F5344CB8AC3E}">
        <p14:creationId xmlns:p14="http://schemas.microsoft.com/office/powerpoint/2010/main" val="819563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 EXAMPLE</a:t>
            </a:r>
          </a:p>
        </p:txBody>
      </p:sp>
      <p:sp>
        <p:nvSpPr>
          <p:cNvPr id="3" name="Content Placeholder 2"/>
          <p:cNvSpPr>
            <a:spLocks noGrp="1"/>
          </p:cNvSpPr>
          <p:nvPr>
            <p:ph idx="1"/>
          </p:nvPr>
        </p:nvSpPr>
        <p:spPr>
          <a:xfrm>
            <a:off x="379199" y="2285999"/>
            <a:ext cx="11345747" cy="3890963"/>
          </a:xfrm>
        </p:spPr>
        <p:txBody>
          <a:bodyPr>
            <a:normAutofit fontScale="92500" lnSpcReduction="20000"/>
          </a:bodyPr>
          <a:lstStyle/>
          <a:p>
            <a:pPr marL="0" indent="0">
              <a:buNone/>
            </a:pPr>
            <a:r>
              <a:rPr lang="en-US" dirty="0"/>
              <a:t>public class Student {  </a:t>
            </a:r>
          </a:p>
          <a:p>
            <a:pPr marL="0" indent="0">
              <a:buNone/>
            </a:pPr>
            <a:r>
              <a:rPr lang="en-US" dirty="0"/>
              <a:t>private String name;  </a:t>
            </a:r>
          </a:p>
          <a:p>
            <a:pPr marL="0" indent="0">
              <a:buNone/>
            </a:pPr>
            <a:r>
              <a:rPr lang="en-US" dirty="0"/>
              <a:t>private int age;</a:t>
            </a:r>
          </a:p>
          <a:p>
            <a:pPr marL="0" indent="0">
              <a:buNone/>
            </a:pPr>
            <a:r>
              <a:rPr lang="en-US" dirty="0"/>
              <a:t>//Generate Getter/Setter methods</a:t>
            </a:r>
          </a:p>
          <a:p>
            <a:pPr marL="0" indent="0">
              <a:buNone/>
            </a:pPr>
            <a:r>
              <a:rPr lang="en-US" dirty="0"/>
              <a:t> public void </a:t>
            </a:r>
            <a:r>
              <a:rPr lang="en-US" dirty="0" err="1"/>
              <a:t>displayInfo</a:t>
            </a:r>
            <a:r>
              <a:rPr lang="en-US" dirty="0"/>
              <a:t>(){  </a:t>
            </a:r>
          </a:p>
          <a:p>
            <a:pPr marL="0" indent="0">
              <a:buNone/>
            </a:pPr>
            <a:r>
              <a:rPr lang="en-US" dirty="0"/>
              <a:t>    </a:t>
            </a:r>
            <a:r>
              <a:rPr lang="en-US" dirty="0" err="1"/>
              <a:t>System.out.println</a:t>
            </a:r>
            <a:r>
              <a:rPr lang="en-US" dirty="0"/>
              <a:t>("Hello: "+name +);  </a:t>
            </a:r>
          </a:p>
          <a:p>
            <a:pPr marL="0" indent="0">
              <a:buNone/>
            </a:pPr>
            <a:r>
              <a:rPr lang="en-US" dirty="0"/>
              <a:t>    </a:t>
            </a:r>
            <a:r>
              <a:rPr lang="en-US" dirty="0" err="1"/>
              <a:t>System.out.println</a:t>
            </a:r>
            <a:r>
              <a:rPr lang="en-US" dirty="0"/>
              <a:t>(“Your Age : “ + age +);  </a:t>
            </a:r>
          </a:p>
          <a:p>
            <a:pPr marL="0" indent="0">
              <a:buNone/>
            </a:pPr>
            <a:r>
              <a:rPr lang="en-US" dirty="0"/>
              <a:t>}  </a:t>
            </a:r>
          </a:p>
          <a:p>
            <a:pPr marL="0" indent="0">
              <a:buNone/>
            </a:pPr>
            <a:r>
              <a:rPr lang="en-US" dirty="0"/>
              <a:t>}  </a:t>
            </a:r>
          </a:p>
          <a:p>
            <a:endParaRPr lang="en-US" dirty="0"/>
          </a:p>
        </p:txBody>
      </p:sp>
      <p:sp>
        <p:nvSpPr>
          <p:cNvPr id="5" name="TextBox 4">
            <a:extLst>
              <a:ext uri="{FF2B5EF4-FFF2-40B4-BE49-F238E27FC236}">
                <a16:creationId xmlns:a16="http://schemas.microsoft.com/office/drawing/2014/main" id="{A4E451B4-4773-43FC-9431-4C1F7FB9D5A5}"/>
              </a:ext>
            </a:extLst>
          </p:cNvPr>
          <p:cNvSpPr txBox="1"/>
          <p:nvPr/>
        </p:nvSpPr>
        <p:spPr>
          <a:xfrm>
            <a:off x="457200" y="1143000"/>
            <a:ext cx="9753600" cy="954107"/>
          </a:xfrm>
          <a:prstGeom prst="rect">
            <a:avLst/>
          </a:prstGeom>
          <a:noFill/>
        </p:spPr>
        <p:txBody>
          <a:bodyPr wrap="square">
            <a:spAutoFit/>
          </a:bodyPr>
          <a:lstStyle/>
          <a:p>
            <a:r>
              <a:rPr lang="en-US" sz="2800" dirty="0"/>
              <a:t>Eclipse: Java project</a:t>
            </a:r>
          </a:p>
          <a:p>
            <a:r>
              <a:rPr lang="en-US" sz="2800" dirty="0"/>
              <a:t>Add: spcore.jar to build path(lib folder)</a:t>
            </a:r>
          </a:p>
        </p:txBody>
      </p:sp>
    </p:spTree>
    <p:extLst>
      <p:ext uri="{BB962C8B-B14F-4D97-AF65-F5344CB8AC3E}">
        <p14:creationId xmlns:p14="http://schemas.microsoft.com/office/powerpoint/2010/main" val="3433470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F4F9AD-E089-4B2D-9FFB-5CDA4B0A7C48}"/>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90D7FE78-37C2-4502-AED6-B8771FBE09D6}"/>
              </a:ext>
            </a:extLst>
          </p:cNvPr>
          <p:cNvSpPr>
            <a:spLocks noGrp="1"/>
          </p:cNvSpPr>
          <p:nvPr>
            <p:ph idx="1"/>
          </p:nvPr>
        </p:nvSpPr>
        <p:spPr/>
        <p:txBody>
          <a:bodyPr/>
          <a:lstStyle/>
          <a:p>
            <a:r>
              <a:rPr lang="en-US" sz="2400" b="1" dirty="0"/>
              <a:t>Aspect Oriented Programming</a:t>
            </a:r>
            <a:r>
              <a:rPr lang="en-US" sz="2400" dirty="0"/>
              <a:t> (AOP) compliments OOPs in the sense that it also provides modularity. But the key unit of modularity is aspect than class.</a:t>
            </a:r>
          </a:p>
          <a:p>
            <a:r>
              <a:rPr lang="en-US" sz="2400" dirty="0"/>
              <a:t>AOP breaks the program logic into distinct parts (called concerns). It is used to increase modularity by </a:t>
            </a:r>
            <a:r>
              <a:rPr lang="en-US" sz="2400" b="1" dirty="0"/>
              <a:t>cross-cutting concerns</a:t>
            </a:r>
            <a:r>
              <a:rPr lang="en-US" sz="2400" dirty="0"/>
              <a:t>.</a:t>
            </a:r>
          </a:p>
          <a:p>
            <a:r>
              <a:rPr lang="en-US" sz="2400" dirty="0"/>
              <a:t>A </a:t>
            </a:r>
            <a:r>
              <a:rPr lang="en-US" sz="2400" b="1" dirty="0"/>
              <a:t>cross-cutting concern</a:t>
            </a:r>
            <a:r>
              <a:rPr lang="en-US" sz="2400" dirty="0"/>
              <a:t> is a concern that can affect the whole application and should be centralized in one location in code as possible, such as transaction management, authentication, logging, security etc.</a:t>
            </a:r>
          </a:p>
          <a:p>
            <a:endParaRPr lang="en-IN" dirty="0"/>
          </a:p>
        </p:txBody>
      </p:sp>
    </p:spTree>
    <p:extLst>
      <p:ext uri="{BB962C8B-B14F-4D97-AF65-F5344CB8AC3E}">
        <p14:creationId xmlns:p14="http://schemas.microsoft.com/office/powerpoint/2010/main" val="37383169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036D-1CF3-4ED4-8A49-DE22B82749FD}"/>
              </a:ext>
            </a:extLst>
          </p:cNvPr>
          <p:cNvSpPr>
            <a:spLocks noGrp="1"/>
          </p:cNvSpPr>
          <p:nvPr>
            <p:ph type="title"/>
          </p:nvPr>
        </p:nvSpPr>
        <p:spPr>
          <a:xfrm>
            <a:off x="379200" y="260022"/>
            <a:ext cx="10477986" cy="612337"/>
          </a:xfrm>
        </p:spPr>
        <p:txBody>
          <a:bodyPr/>
          <a:lstStyle/>
          <a:p>
            <a:r>
              <a:rPr lang="en-IN" dirty="0"/>
              <a:t>SPRING AOP</a:t>
            </a:r>
          </a:p>
        </p:txBody>
      </p:sp>
      <p:sp>
        <p:nvSpPr>
          <p:cNvPr id="3" name="Content Placeholder 2">
            <a:extLst>
              <a:ext uri="{FF2B5EF4-FFF2-40B4-BE49-F238E27FC236}">
                <a16:creationId xmlns:a16="http://schemas.microsoft.com/office/drawing/2014/main" id="{D43F8487-C097-4967-8AF6-B667D713B341}"/>
              </a:ext>
            </a:extLst>
          </p:cNvPr>
          <p:cNvSpPr>
            <a:spLocks noGrp="1"/>
          </p:cNvSpPr>
          <p:nvPr>
            <p:ph idx="1"/>
          </p:nvPr>
        </p:nvSpPr>
        <p:spPr/>
        <p:txBody>
          <a:bodyPr>
            <a:normAutofit/>
          </a:bodyPr>
          <a:lstStyle/>
          <a:p>
            <a:pPr marL="0" indent="0">
              <a:buNone/>
            </a:pPr>
            <a:r>
              <a:rPr lang="en-US" dirty="0"/>
              <a:t>AOP concepts and terminologies are as follows:</a:t>
            </a:r>
          </a:p>
          <a:p>
            <a:pPr lvl="1"/>
            <a:r>
              <a:rPr lang="en-US" dirty="0"/>
              <a:t>Join point</a:t>
            </a:r>
          </a:p>
          <a:p>
            <a:pPr lvl="1"/>
            <a:r>
              <a:rPr lang="en-US" dirty="0"/>
              <a:t>Advice</a:t>
            </a:r>
          </a:p>
          <a:p>
            <a:pPr lvl="1"/>
            <a:r>
              <a:rPr lang="en-US" dirty="0"/>
              <a:t>Pointcut</a:t>
            </a:r>
          </a:p>
          <a:p>
            <a:pPr lvl="1"/>
            <a:r>
              <a:rPr lang="en-US" dirty="0"/>
              <a:t>Introduction</a:t>
            </a:r>
          </a:p>
          <a:p>
            <a:pPr lvl="1"/>
            <a:r>
              <a:rPr lang="en-US" dirty="0"/>
              <a:t>Target Object</a:t>
            </a:r>
          </a:p>
          <a:p>
            <a:pPr lvl="1"/>
            <a:r>
              <a:rPr lang="en-US" dirty="0"/>
              <a:t>Aspect</a:t>
            </a:r>
          </a:p>
          <a:p>
            <a:pPr lvl="1"/>
            <a:r>
              <a:rPr lang="en-US" dirty="0"/>
              <a:t>Interceptor</a:t>
            </a:r>
          </a:p>
          <a:p>
            <a:pPr lvl="1"/>
            <a:r>
              <a:rPr lang="en-US" dirty="0"/>
              <a:t>AOP Proxy</a:t>
            </a:r>
          </a:p>
          <a:p>
            <a:pPr lvl="1"/>
            <a:r>
              <a:rPr lang="en-US" dirty="0"/>
              <a:t>Weaving</a:t>
            </a:r>
          </a:p>
          <a:p>
            <a:endParaRPr lang="en-IN" dirty="0"/>
          </a:p>
        </p:txBody>
      </p:sp>
    </p:spTree>
    <p:extLst>
      <p:ext uri="{BB962C8B-B14F-4D97-AF65-F5344CB8AC3E}">
        <p14:creationId xmlns:p14="http://schemas.microsoft.com/office/powerpoint/2010/main" val="33852471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6168C3-90A2-45EE-A47E-A0703DED69BB}"/>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09F3043B-AD89-45E1-B342-7933B40AF524}"/>
              </a:ext>
            </a:extLst>
          </p:cNvPr>
          <p:cNvSpPr>
            <a:spLocks noGrp="1"/>
          </p:cNvSpPr>
          <p:nvPr>
            <p:ph idx="1"/>
          </p:nvPr>
        </p:nvSpPr>
        <p:spPr/>
        <p:txBody>
          <a:bodyPr/>
          <a:lstStyle/>
          <a:p>
            <a:pPr marL="0" indent="0">
              <a:buNone/>
            </a:pPr>
            <a:r>
              <a:rPr lang="en-US" b="1" dirty="0"/>
              <a:t>Aspect</a:t>
            </a:r>
            <a:endParaRPr lang="en-US" dirty="0"/>
          </a:p>
          <a:p>
            <a:r>
              <a:rPr lang="en-US" dirty="0"/>
              <a:t>This is a module which has a set of APIs providing cross-cutting requirements. For example, a logging module would be called AOP aspect for logging. An application can have any number of aspects depending on the requirement.</a:t>
            </a:r>
          </a:p>
          <a:p>
            <a:pPr marL="0" indent="0">
              <a:buNone/>
            </a:pPr>
            <a:r>
              <a:rPr lang="en-US" b="1" dirty="0"/>
              <a:t>Join point</a:t>
            </a:r>
            <a:endParaRPr lang="en-US" dirty="0"/>
          </a:p>
          <a:p>
            <a:r>
              <a:rPr lang="en-US" dirty="0"/>
              <a:t>This represents a point in your application where you can plug-in the AOP aspect. You can also say, it is the actual place in the application where an action will be taken using Spring AOP framework.</a:t>
            </a:r>
          </a:p>
          <a:p>
            <a:endParaRPr lang="en-US" dirty="0"/>
          </a:p>
          <a:p>
            <a:endParaRPr lang="en-IN" dirty="0"/>
          </a:p>
        </p:txBody>
      </p:sp>
    </p:spTree>
    <p:extLst>
      <p:ext uri="{BB962C8B-B14F-4D97-AF65-F5344CB8AC3E}">
        <p14:creationId xmlns:p14="http://schemas.microsoft.com/office/powerpoint/2010/main" val="11139585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7E5D62-1E1E-437B-9C2B-BC57365C386F}"/>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CA5837E7-18FB-42DB-BE3E-903F0117E9D5}"/>
              </a:ext>
            </a:extLst>
          </p:cNvPr>
          <p:cNvSpPr>
            <a:spLocks noGrp="1"/>
          </p:cNvSpPr>
          <p:nvPr>
            <p:ph idx="1"/>
          </p:nvPr>
        </p:nvSpPr>
        <p:spPr/>
        <p:txBody>
          <a:bodyPr/>
          <a:lstStyle/>
          <a:p>
            <a:pPr marL="0" indent="0">
              <a:buNone/>
            </a:pPr>
            <a:r>
              <a:rPr lang="en-US" b="1" dirty="0"/>
              <a:t>Advice</a:t>
            </a:r>
            <a:endParaRPr lang="en-US" dirty="0"/>
          </a:p>
          <a:p>
            <a:r>
              <a:rPr lang="en-US" dirty="0"/>
              <a:t>This is the actual action to be taken either before or after the method execution. This is an actual piece of code that is invoked during the program execution by Spring AOP framework.</a:t>
            </a:r>
          </a:p>
          <a:p>
            <a:pPr marL="0" indent="0">
              <a:buNone/>
            </a:pPr>
            <a:r>
              <a:rPr lang="en-US" b="1" dirty="0"/>
              <a:t>Pointcut</a:t>
            </a:r>
            <a:endParaRPr lang="en-US" dirty="0"/>
          </a:p>
          <a:p>
            <a:r>
              <a:rPr lang="en-US" dirty="0"/>
              <a:t>This is a set of one or more joint points where an advice should be executed.</a:t>
            </a:r>
          </a:p>
          <a:p>
            <a:pPr marL="0" indent="0">
              <a:buNone/>
            </a:pPr>
            <a:r>
              <a:rPr lang="en-US" b="1" dirty="0"/>
              <a:t>Introduction</a:t>
            </a:r>
            <a:endParaRPr lang="en-US" dirty="0"/>
          </a:p>
          <a:p>
            <a:r>
              <a:rPr lang="en-US" dirty="0"/>
              <a:t>An introduction allows you to add new methods or attributes to the existing classes.</a:t>
            </a:r>
          </a:p>
          <a:p>
            <a:endParaRPr lang="en-US" dirty="0"/>
          </a:p>
          <a:p>
            <a:endParaRPr lang="en-IN" dirty="0"/>
          </a:p>
        </p:txBody>
      </p:sp>
    </p:spTree>
    <p:extLst>
      <p:ext uri="{BB962C8B-B14F-4D97-AF65-F5344CB8AC3E}">
        <p14:creationId xmlns:p14="http://schemas.microsoft.com/office/powerpoint/2010/main" val="595231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5A9880-850F-4294-B377-5D72C529E945}"/>
              </a:ext>
            </a:extLst>
          </p:cNvPr>
          <p:cNvSpPr>
            <a:spLocks noGrp="1"/>
          </p:cNvSpPr>
          <p:nvPr>
            <p:ph type="title"/>
          </p:nvPr>
        </p:nvSpPr>
        <p:spPr/>
        <p:txBody>
          <a:bodyPr/>
          <a:lstStyle/>
          <a:p>
            <a:r>
              <a:rPr lang="en-IN" dirty="0"/>
              <a:t>SPRING AOP</a:t>
            </a:r>
          </a:p>
        </p:txBody>
      </p:sp>
      <p:sp>
        <p:nvSpPr>
          <p:cNvPr id="4" name="Content Placeholder 3">
            <a:extLst>
              <a:ext uri="{FF2B5EF4-FFF2-40B4-BE49-F238E27FC236}">
                <a16:creationId xmlns:a16="http://schemas.microsoft.com/office/drawing/2014/main" id="{351121F7-A28E-44D6-BFD4-AD5C838D1DB2}"/>
              </a:ext>
            </a:extLst>
          </p:cNvPr>
          <p:cNvSpPr>
            <a:spLocks noGrp="1"/>
          </p:cNvSpPr>
          <p:nvPr>
            <p:ph idx="1"/>
          </p:nvPr>
        </p:nvSpPr>
        <p:spPr/>
        <p:txBody>
          <a:bodyPr/>
          <a:lstStyle/>
          <a:p>
            <a:pPr marL="0" indent="0">
              <a:buNone/>
            </a:pPr>
            <a:r>
              <a:rPr lang="en-US" b="1" dirty="0"/>
              <a:t>Target object</a:t>
            </a:r>
            <a:endParaRPr lang="en-US" dirty="0"/>
          </a:p>
          <a:p>
            <a:r>
              <a:rPr lang="en-US" dirty="0"/>
              <a:t>The object being advised by one or more aspects. This object will always be a proxied object, also referred to as the advised object.</a:t>
            </a:r>
          </a:p>
          <a:p>
            <a:pPr marL="0" indent="0">
              <a:buNone/>
            </a:pPr>
            <a:r>
              <a:rPr lang="en-US" b="1" dirty="0"/>
              <a:t>Weaving</a:t>
            </a:r>
            <a:endParaRPr lang="en-US" dirty="0"/>
          </a:p>
          <a:p>
            <a:r>
              <a:rPr lang="en-US" dirty="0"/>
              <a:t>Weaving is the process of linking aspects with other application types or objects to create an advised object. This can be done at compile time, load time, or at runtime</a:t>
            </a:r>
          </a:p>
          <a:p>
            <a:endParaRPr lang="en-IN" dirty="0"/>
          </a:p>
        </p:txBody>
      </p:sp>
    </p:spTree>
    <p:extLst>
      <p:ext uri="{BB962C8B-B14F-4D97-AF65-F5344CB8AC3E}">
        <p14:creationId xmlns:p14="http://schemas.microsoft.com/office/powerpoint/2010/main" val="412780628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8B8502-3F5C-404B-B387-CF197EF7D447}"/>
              </a:ext>
            </a:extLst>
          </p:cNvPr>
          <p:cNvSpPr>
            <a:spLocks noGrp="1"/>
          </p:cNvSpPr>
          <p:nvPr>
            <p:ph type="title"/>
          </p:nvPr>
        </p:nvSpPr>
        <p:spPr/>
        <p:txBody>
          <a:bodyPr/>
          <a:lstStyle/>
          <a:p>
            <a:r>
              <a:rPr lang="en-IN" dirty="0"/>
              <a:t>TYPES OF ADVICE</a:t>
            </a:r>
          </a:p>
        </p:txBody>
      </p:sp>
      <p:sp>
        <p:nvSpPr>
          <p:cNvPr id="4" name="Content Placeholder 3">
            <a:extLst>
              <a:ext uri="{FF2B5EF4-FFF2-40B4-BE49-F238E27FC236}">
                <a16:creationId xmlns:a16="http://schemas.microsoft.com/office/drawing/2014/main" id="{85C69688-CB64-44BC-A61B-3B394F5CFB99}"/>
              </a:ext>
            </a:extLst>
          </p:cNvPr>
          <p:cNvSpPr>
            <a:spLocks noGrp="1"/>
          </p:cNvSpPr>
          <p:nvPr>
            <p:ph idx="1"/>
          </p:nvPr>
        </p:nvSpPr>
        <p:spPr/>
        <p:txBody>
          <a:bodyPr>
            <a:normAutofit fontScale="85000" lnSpcReduction="20000"/>
          </a:bodyPr>
          <a:lstStyle/>
          <a:p>
            <a:r>
              <a:rPr lang="en-US" dirty="0"/>
              <a:t>Spring aspects can work with five kinds of advice mentioned as follows.</a:t>
            </a:r>
          </a:p>
          <a:p>
            <a:pPr marL="0" indent="0" fontAlgn="ctr">
              <a:buNone/>
            </a:pPr>
            <a:r>
              <a:rPr lang="en-US" b="1" dirty="0"/>
              <a:t>Before                 </a:t>
            </a:r>
          </a:p>
          <a:p>
            <a:pPr marL="0" indent="0" fontAlgn="ctr">
              <a:buNone/>
            </a:pPr>
            <a:r>
              <a:rPr lang="en-US" dirty="0"/>
              <a:t>Run advice before the method execution.</a:t>
            </a:r>
            <a:endParaRPr lang="en-IN" dirty="0"/>
          </a:p>
          <a:p>
            <a:pPr marL="0" indent="0" fontAlgn="ctr">
              <a:buNone/>
            </a:pPr>
            <a:r>
              <a:rPr lang="en-US" b="1" dirty="0"/>
              <a:t>After                    </a:t>
            </a:r>
          </a:p>
          <a:p>
            <a:pPr marL="0" indent="0" fontAlgn="ctr">
              <a:buNone/>
            </a:pPr>
            <a:r>
              <a:rPr lang="en-US" dirty="0"/>
              <a:t>Run advice after the method execution, regardless of its outcome.</a:t>
            </a:r>
            <a:endParaRPr lang="en-IN" dirty="0"/>
          </a:p>
          <a:p>
            <a:pPr marL="0" indent="0" fontAlgn="ctr">
              <a:buNone/>
            </a:pPr>
            <a:r>
              <a:rPr lang="en-US" b="1" dirty="0"/>
              <a:t>after-returning</a:t>
            </a:r>
            <a:r>
              <a:rPr lang="en-IN" b="1" dirty="0"/>
              <a:t>  </a:t>
            </a:r>
          </a:p>
          <a:p>
            <a:pPr marL="0" indent="0" fontAlgn="ctr">
              <a:buNone/>
            </a:pPr>
            <a:r>
              <a:rPr lang="en-US" dirty="0"/>
              <a:t>Run advice after the method execution only if method completes                          successfully.</a:t>
            </a:r>
            <a:endParaRPr lang="en-IN" dirty="0"/>
          </a:p>
          <a:p>
            <a:pPr marL="0" indent="0" fontAlgn="ctr">
              <a:buNone/>
            </a:pPr>
            <a:r>
              <a:rPr lang="en-US" b="1" dirty="0"/>
              <a:t>after-throwing</a:t>
            </a:r>
            <a:endParaRPr lang="en-IN" dirty="0"/>
          </a:p>
          <a:p>
            <a:pPr marL="0" indent="0" fontAlgn="ctr">
              <a:buNone/>
            </a:pPr>
            <a:r>
              <a:rPr lang="en-US" dirty="0"/>
              <a:t>Run advice </a:t>
            </a:r>
            <a:r>
              <a:rPr lang="en-US"/>
              <a:t>after the </a:t>
            </a:r>
            <a:r>
              <a:rPr lang="en-US" dirty="0"/>
              <a:t>method execution only if method exits by throwing an exception.</a:t>
            </a:r>
            <a:endParaRPr lang="en-IN" dirty="0"/>
          </a:p>
          <a:p>
            <a:pPr marL="0" indent="0" fontAlgn="ctr">
              <a:buNone/>
            </a:pPr>
            <a:r>
              <a:rPr lang="en-US" b="1" dirty="0"/>
              <a:t>around</a:t>
            </a:r>
            <a:endParaRPr lang="en-IN" dirty="0"/>
          </a:p>
          <a:p>
            <a:pPr marL="0" indent="0" fontAlgn="ctr">
              <a:buNone/>
            </a:pPr>
            <a:r>
              <a:rPr lang="en-US" dirty="0"/>
              <a:t>Run advice before and after the advised method is invoked</a:t>
            </a:r>
            <a:endParaRPr lang="en-IN" dirty="0"/>
          </a:p>
          <a:p>
            <a:pPr marL="0" indent="0">
              <a:buNone/>
            </a:pPr>
            <a:r>
              <a:rPr lang="en-US" dirty="0"/>
              <a:t> </a:t>
            </a:r>
          </a:p>
          <a:p>
            <a:endParaRPr lang="en-IN" dirty="0"/>
          </a:p>
        </p:txBody>
      </p:sp>
    </p:spTree>
    <p:extLst>
      <p:ext uri="{BB962C8B-B14F-4D97-AF65-F5344CB8AC3E}">
        <p14:creationId xmlns:p14="http://schemas.microsoft.com/office/powerpoint/2010/main" val="3545151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18E808-6A71-4274-90FC-9202321B4683}"/>
              </a:ext>
            </a:extLst>
          </p:cNvPr>
          <p:cNvSpPr>
            <a:spLocks noGrp="1"/>
          </p:cNvSpPr>
          <p:nvPr>
            <p:ph type="title"/>
          </p:nvPr>
        </p:nvSpPr>
        <p:spPr/>
        <p:txBody>
          <a:bodyPr/>
          <a:lstStyle/>
          <a:p>
            <a:r>
              <a:rPr lang="en-IN" dirty="0"/>
              <a:t>MVN integration Eclipse</a:t>
            </a:r>
          </a:p>
        </p:txBody>
      </p:sp>
      <p:sp>
        <p:nvSpPr>
          <p:cNvPr id="4" name="Content Placeholder 3">
            <a:extLst>
              <a:ext uri="{FF2B5EF4-FFF2-40B4-BE49-F238E27FC236}">
                <a16:creationId xmlns:a16="http://schemas.microsoft.com/office/drawing/2014/main" id="{F09C6B68-2918-48D9-BFE3-8277B5DE4780}"/>
              </a:ext>
            </a:extLst>
          </p:cNvPr>
          <p:cNvSpPr>
            <a:spLocks noGrp="1"/>
          </p:cNvSpPr>
          <p:nvPr>
            <p:ph idx="1"/>
          </p:nvPr>
        </p:nvSpPr>
        <p:spPr/>
        <p:txBody>
          <a:bodyPr/>
          <a:lstStyle/>
          <a:p>
            <a:r>
              <a:rPr lang="en-IN" dirty="0"/>
              <a:t>Close the Eclipse</a:t>
            </a:r>
          </a:p>
          <a:p>
            <a:r>
              <a:rPr lang="en-IN" dirty="0" err="1"/>
              <a:t>mvn</a:t>
            </a:r>
            <a:r>
              <a:rPr lang="en-IN" dirty="0"/>
              <a:t> </a:t>
            </a:r>
            <a:r>
              <a:rPr lang="en-IN" dirty="0" err="1"/>
              <a:t>eclipse:eclipse</a:t>
            </a:r>
            <a:r>
              <a:rPr lang="en-IN" dirty="0"/>
              <a:t> in project folder (</a:t>
            </a:r>
            <a:r>
              <a:rPr lang="en-IN"/>
              <a:t>pom.xml)</a:t>
            </a:r>
            <a:endParaRPr lang="en-IN" dirty="0"/>
          </a:p>
        </p:txBody>
      </p:sp>
    </p:spTree>
    <p:extLst>
      <p:ext uri="{BB962C8B-B14F-4D97-AF65-F5344CB8AC3E}">
        <p14:creationId xmlns:p14="http://schemas.microsoft.com/office/powerpoint/2010/main" val="17353254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8BF63C7-E9BC-4A88-BC25-4F75D62C1E2D}"/>
</file>

<file path=customXml/itemProps2.xml><?xml version="1.0" encoding="utf-8"?>
<ds:datastoreItem xmlns:ds="http://schemas.openxmlformats.org/officeDocument/2006/customXml" ds:itemID="{C9D97CB4-3F95-46D2-94E1-9BD98AEA4A45}">
  <ds:schemaRefs>
    <ds:schemaRef ds:uri="http://schemas.microsoft.com/sharepoint/v3/contenttype/forms"/>
  </ds:schemaRefs>
</ds:datastoreItem>
</file>

<file path=customXml/itemProps3.xml><?xml version="1.0" encoding="utf-8"?>
<ds:datastoreItem xmlns:ds="http://schemas.openxmlformats.org/officeDocument/2006/customXml" ds:itemID="{7B186934-64A2-4AAD-8146-93338B56ECBF}">
  <ds:schemaRefs>
    <ds:schemaRef ds:uri="http://schemas.microsoft.com/office/2006/documentManagement/types"/>
    <ds:schemaRef ds:uri="http://purl.org/dc/elements/1.1/"/>
    <ds:schemaRef ds:uri="http://www.w3.org/XML/1998/namespace"/>
    <ds:schemaRef ds:uri="http://schemas.openxmlformats.org/package/2006/metadata/core-properties"/>
    <ds:schemaRef ds:uri="http://purl.org/dc/dcmitype/"/>
    <ds:schemaRef ds:uri="http://purl.org/dc/terms/"/>
    <ds:schemaRef ds:uri="http://schemas.microsoft.com/office/2006/metadata/properties"/>
    <ds:schemaRef ds:uri="http://schemas.microsoft.com/office/infopath/2007/PartnerControls"/>
    <ds:schemaRef ds:uri="0d5316b6-4ab9-4630-bb19-54590b21769a"/>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4599</Words>
  <Application>Microsoft Office PowerPoint</Application>
  <PresentationFormat>Widescreen</PresentationFormat>
  <Paragraphs>469</Paragraphs>
  <Slides>97</Slides>
  <Notes>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97</vt:i4>
      </vt:variant>
    </vt:vector>
  </HeadingPairs>
  <TitlesOfParts>
    <vt:vector size="114" baseType="lpstr">
      <vt:lpstr>HelveticaNeueLT Std Thin</vt:lpstr>
      <vt:lpstr>Novecento Book</vt:lpstr>
      <vt:lpstr>Arial</vt:lpstr>
      <vt:lpstr>Calibri</vt:lpstr>
      <vt:lpstr>Cambria</vt:lpstr>
      <vt:lpstr>Century Gothic</vt:lpstr>
      <vt:lpstr>Georgia</vt:lpstr>
      <vt:lpstr>Segoe UI</vt:lpstr>
      <vt:lpstr>Symbol</vt:lpstr>
      <vt:lpstr>Verdana</vt:lpstr>
      <vt:lpstr>Webdings</vt:lpstr>
      <vt:lpstr>Wingdings</vt:lpstr>
      <vt:lpstr>Wingdings 2</vt:lpstr>
      <vt:lpstr>Office Theme</vt:lpstr>
      <vt:lpstr>15_HCL Template</vt:lpstr>
      <vt:lpstr>1_HCL Template</vt:lpstr>
      <vt:lpstr>2_HCL Template</vt:lpstr>
      <vt:lpstr>PowerPoint Presentation</vt:lpstr>
      <vt:lpstr>Agenda</vt:lpstr>
      <vt:lpstr>Prerequisites</vt:lpstr>
      <vt:lpstr>What is Spring</vt:lpstr>
      <vt:lpstr> Spring having this much of demand because of the following 3 reasons…. </vt:lpstr>
      <vt:lpstr>TESTABILITY</vt:lpstr>
      <vt:lpstr>Loose Coupling</vt:lpstr>
      <vt:lpstr>Loose Coupling</vt:lpstr>
      <vt:lpstr>Loose Coupling EXAMPLE</vt:lpstr>
      <vt:lpstr>Loose Coupling EXAMPLE</vt:lpstr>
      <vt:lpstr>Spring Features</vt:lpstr>
      <vt:lpstr>Spring Architecture</vt:lpstr>
      <vt:lpstr> Core Container </vt:lpstr>
      <vt:lpstr> Data Access/Integration </vt:lpstr>
      <vt:lpstr>Web</vt:lpstr>
      <vt:lpstr>IOC CONTAINER</vt:lpstr>
      <vt:lpstr> Difference between BeanFactory and the ApplicationContext </vt:lpstr>
      <vt:lpstr> BeanFactory </vt:lpstr>
      <vt:lpstr> ApplicationContext </vt:lpstr>
      <vt:lpstr>DEPENDENCY INJECTION </vt:lpstr>
      <vt:lpstr>DEPENDENCY INJECTION  USING SETTER INJECTION</vt:lpstr>
      <vt:lpstr>DEPENDENCY INJECTION  USING SETTER INJECTION</vt:lpstr>
      <vt:lpstr>DEPENDENCY INJECTION  USING SETTER INJECTION</vt:lpstr>
      <vt:lpstr>Dependency injection with constructor injection</vt:lpstr>
      <vt:lpstr>Dependency injection with constructor injection</vt:lpstr>
      <vt:lpstr>Dependency injection with constructor injection</vt:lpstr>
      <vt:lpstr>autowire</vt:lpstr>
      <vt:lpstr>autowire</vt:lpstr>
      <vt:lpstr>Spring Autowiring byName</vt:lpstr>
      <vt:lpstr>Spring Autowiring byName</vt:lpstr>
      <vt:lpstr>Spring Autowiring byName</vt:lpstr>
      <vt:lpstr>Spring Autowiring byName</vt:lpstr>
      <vt:lpstr>Spring Autowiring byType</vt:lpstr>
      <vt:lpstr>Spring Autowiring byType</vt:lpstr>
      <vt:lpstr>Spring Autowiring byType</vt:lpstr>
      <vt:lpstr>Spring Autowiring byType</vt:lpstr>
      <vt:lpstr>                          Spring MVC </vt:lpstr>
      <vt:lpstr>Introduction to MVC</vt:lpstr>
      <vt:lpstr>Introduction to Spring MVC</vt:lpstr>
      <vt:lpstr>DispatcherServlet</vt:lpstr>
      <vt:lpstr>DispatcherServlet</vt:lpstr>
      <vt:lpstr> Understanding the flow of Spring Web MVC </vt:lpstr>
      <vt:lpstr>POM.XML</vt:lpstr>
      <vt:lpstr>POM.XML</vt:lpstr>
      <vt:lpstr>POM.XML</vt:lpstr>
      <vt:lpstr>Controller</vt:lpstr>
      <vt:lpstr> Define the bean in the xml file </vt:lpstr>
      <vt:lpstr> spring-servlet.xml </vt:lpstr>
      <vt:lpstr> Display the message in the JSP page </vt:lpstr>
      <vt:lpstr>Output</vt:lpstr>
      <vt:lpstr>Spring MVC with annotation</vt:lpstr>
      <vt:lpstr>Spring MVC with annotation example</vt:lpstr>
      <vt:lpstr>Spring MVC with annotation example</vt:lpstr>
      <vt:lpstr>Hello.jsp</vt:lpstr>
      <vt:lpstr>Annotations in Spring 3 MVC:</vt:lpstr>
      <vt:lpstr>@Controller:</vt:lpstr>
      <vt:lpstr>@RequestMapping</vt:lpstr>
      <vt:lpstr>@RequestMapping</vt:lpstr>
      <vt:lpstr>@Controller</vt:lpstr>
      <vt:lpstr>@RequestParam &amp;@PathVariable</vt:lpstr>
      <vt:lpstr>@AutoWired</vt:lpstr>
      <vt:lpstr>@ModelAttribute</vt:lpstr>
      <vt:lpstr>@Component</vt:lpstr>
      <vt:lpstr>@Component</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FORM HANDLING WITH VALIDATION EXAMPLE</vt:lpstr>
      <vt:lpstr>SPRING WITH DATABASe</vt:lpstr>
      <vt:lpstr>Spring Jdbc Approaches</vt:lpstr>
      <vt:lpstr>Spring jdbctemplate example</vt:lpstr>
      <vt:lpstr>Spring jdbctemplate example</vt:lpstr>
      <vt:lpstr>Spring jdbctemplate example</vt:lpstr>
      <vt:lpstr>Spring jdbctemplate example</vt:lpstr>
      <vt:lpstr>Spring jdbctemplate example</vt:lpstr>
      <vt:lpstr>Spring jdbctemplate example</vt:lpstr>
      <vt:lpstr>SPRING AOP</vt:lpstr>
      <vt:lpstr>SPRING AOP</vt:lpstr>
      <vt:lpstr>SPRING AOP</vt:lpstr>
      <vt:lpstr>SPRING AOP</vt:lpstr>
      <vt:lpstr>SPRING AOP</vt:lpstr>
      <vt:lpstr>TYPES OF ADVICE</vt:lpstr>
      <vt:lpstr>MVN integration Eclipse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2017-01-06T18:48:18Z</dcterms:created>
  <dcterms:modified xsi:type="dcterms:W3CDTF">2021-05-26T20:19:45Z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D6">
    <vt:lpwstr>False</vt:lpwstr>
  </property>
  <property fmtid="{D5CDD505-2E9C-101B-9397-08002B2CF9AE}" pid="4" name="HCLClassification">
    <vt:lpwstr>HCL_Cla5s_C0nf1dent1al</vt:lpwstr>
  </property>
  <property fmtid="{D5CDD505-2E9C-101B-9397-08002B2CF9AE}" pid="5" name="TitusGUID">
    <vt:lpwstr>db5344d1-6af1-4e92-98a0-00308b808dd8</vt:lpwstr>
  </property>
  <property fmtid="{D5CDD505-2E9C-101B-9397-08002B2CF9AE}" pid="6" name="MSIP_Label_0a23ef02-6db2-48db-ad71-4f0b889aac99_Enabled">
    <vt:lpwstr>true</vt:lpwstr>
  </property>
  <property fmtid="{D5CDD505-2E9C-101B-9397-08002B2CF9AE}" pid="7" name="MSIP_Label_0a23ef02-6db2-48db-ad71-4f0b889aac99_SetDate">
    <vt:lpwstr>2021-05-18T13:48:28Z</vt:lpwstr>
  </property>
  <property fmtid="{D5CDD505-2E9C-101B-9397-08002B2CF9AE}" pid="8" name="MSIP_Label_0a23ef02-6db2-48db-ad71-4f0b889aac99_Method">
    <vt:lpwstr>Privileged</vt:lpwstr>
  </property>
  <property fmtid="{D5CDD505-2E9C-101B-9397-08002B2CF9AE}" pid="9" name="MSIP_Label_0a23ef02-6db2-48db-ad71-4f0b889aac99_Name">
    <vt:lpwstr>General</vt:lpwstr>
  </property>
  <property fmtid="{D5CDD505-2E9C-101B-9397-08002B2CF9AE}" pid="10" name="MSIP_Label_0a23ef02-6db2-48db-ad71-4f0b889aac99_SiteId">
    <vt:lpwstr>189de737-c93a-4f5a-8b68-6f4ca9941912</vt:lpwstr>
  </property>
  <property fmtid="{D5CDD505-2E9C-101B-9397-08002B2CF9AE}" pid="11" name="MSIP_Label_0a23ef02-6db2-48db-ad71-4f0b889aac99_ActionId">
    <vt:lpwstr>1ae46bf3-931b-4a84-8d36-5462b6f75ac0</vt:lpwstr>
  </property>
  <property fmtid="{D5CDD505-2E9C-101B-9397-08002B2CF9AE}" pid="12" name="MSIP_Label_0a23ef02-6db2-48db-ad71-4f0b889aac99_ContentBits">
    <vt:lpwstr>4</vt:lpwstr>
  </property>
  <property fmtid="{D5CDD505-2E9C-101B-9397-08002B2CF9AE}" pid="13" name="ClassificationWatermarkLocations">
    <vt:lpwstr>Office Theme:5\15_HCL Template:4\1_HCL Template:5\2_HCL Template:4</vt:lpwstr>
  </property>
  <property fmtid="{D5CDD505-2E9C-101B-9397-08002B2CF9AE}" pid="14" name="ClassificationWatermarkText">
    <vt:lpwstr>Confidential</vt:lpwstr>
  </property>
</Properties>
</file>